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85" r:id="rId2"/>
  </p:sldMasterIdLst>
  <p:notesMasterIdLst>
    <p:notesMasterId r:id="rId15"/>
  </p:notesMasterIdLst>
  <p:sldIdLst>
    <p:sldId id="256" r:id="rId3"/>
    <p:sldId id="258" r:id="rId4"/>
    <p:sldId id="301" r:id="rId5"/>
    <p:sldId id="285" r:id="rId6"/>
    <p:sldId id="290" r:id="rId7"/>
    <p:sldId id="293" r:id="rId8"/>
    <p:sldId id="304" r:id="rId9"/>
    <p:sldId id="299" r:id="rId10"/>
    <p:sldId id="303" r:id="rId11"/>
    <p:sldId id="302" r:id="rId12"/>
    <p:sldId id="298" r:id="rId13"/>
    <p:sldId id="278"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Quantico" panose="02000000000000000000" pitchFamily="50" charset="0"/>
      <p:regular r:id="rId22"/>
      <p:bold r:id="rId23"/>
      <p:italic r:id="rId24"/>
      <p:boldItalic r:id="rId25"/>
    </p:embeddedFont>
    <p:embeddedFont>
      <p:font typeface="Tahoma" panose="020B0604030504040204" pitchFamily="34" charset="0"/>
      <p:regular r:id="rId26"/>
      <p:bold r:id="rId27"/>
    </p:embeddedFont>
    <p:embeddedFont>
      <p:font typeface="Titillium Web" panose="020B0604020202020204" charset="0"/>
      <p:regular r:id="rId28"/>
      <p:bold r:id="rId29"/>
      <p:italic r:id="rId30"/>
      <p:boldItalic r:id="rId31"/>
    </p:embeddedFont>
    <p:embeddedFont>
      <p:font typeface="Titillium Web Light"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DA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8DFEC2-9ADE-4F89-B062-7612BAD287C1}">
  <a:tblStyle styleId="{478DFEC2-9ADE-4F89-B062-7612BAD287C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084" autoAdjust="0"/>
  </p:normalViewPr>
  <p:slideViewPr>
    <p:cSldViewPr snapToGrid="0">
      <p:cViewPr varScale="1">
        <p:scale>
          <a:sx n="212" d="100"/>
          <a:sy n="212" d="100"/>
        </p:scale>
        <p:origin x="1757" y="14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ableStyles" Target="tableStyles.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C9D1D9"/>
                </a:solidFill>
                <a:effectLst/>
                <a:latin typeface="Titillium Web Light" panose="020B0604020202020204" charset="0"/>
              </a:rPr>
              <a:t> structured configuration languages that are both human- and machine-friendly</a:t>
            </a:r>
            <a:endParaRPr lang="en-US" dirty="0"/>
          </a:p>
        </p:txBody>
      </p:sp>
    </p:spTree>
    <p:extLst>
      <p:ext uri="{BB962C8B-B14F-4D97-AF65-F5344CB8AC3E}">
        <p14:creationId xmlns:p14="http://schemas.microsoft.com/office/powerpoint/2010/main" val="2268763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902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We’ll start here to understand what we’re getting into, especially for vSphere admins</a:t>
            </a:r>
          </a:p>
          <a:p>
            <a:pPr marL="0" lvl="0" indent="0" algn="l" rtl="0">
              <a:spcBef>
                <a:spcPts val="0"/>
              </a:spcBef>
              <a:spcAft>
                <a:spcPts val="0"/>
              </a:spcAft>
              <a:buNone/>
            </a:pPr>
            <a:r>
              <a:rPr lang="en-US" dirty="0"/>
              <a:t>Let’s level set some explanations, this is going to be basic concepts and discussing some things from a new perspective, so hopefully we will understand better</a:t>
            </a:r>
          </a:p>
          <a:p>
            <a:pPr marL="0" lvl="0" indent="0" algn="l" rtl="0">
              <a:spcBef>
                <a:spcPts val="0"/>
              </a:spcBef>
              <a:spcAft>
                <a:spcPts val="0"/>
              </a:spcAft>
              <a:buNone/>
            </a:pPr>
            <a:r>
              <a:rPr lang="en-US" dirty="0"/>
              <a:t>Will this session make anyone an expert… absolutely not, but it should help you to think about things a bit differently and see some basics in action, and will give you another step in your learning journey</a:t>
            </a:r>
          </a:p>
          <a:p>
            <a:endParaRPr lang="en-US" dirty="0"/>
          </a:p>
        </p:txBody>
      </p:sp>
    </p:spTree>
    <p:extLst>
      <p:ext uri="{BB962C8B-B14F-4D97-AF65-F5344CB8AC3E}">
        <p14:creationId xmlns:p14="http://schemas.microsoft.com/office/powerpoint/2010/main" val="2541295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lgn="l" rtl="0">
              <a:spcBef>
                <a:spcPts val="0"/>
              </a:spcBef>
              <a:spcAft>
                <a:spcPts val="0"/>
              </a:spcAft>
            </a:pPr>
            <a:r>
              <a:rPr lang="en-US" dirty="0"/>
              <a:t>This is still applicable if you’re not a DevOps focused shop, or you have no CI/CD pipeline currently.  We’re taking something simple (and menial), and we’re just making it more automated</a:t>
            </a:r>
          </a:p>
          <a:p>
            <a:pPr marL="171450" lvl="0" indent="-171450" algn="l" rtl="0">
              <a:spcBef>
                <a:spcPts val="0"/>
              </a:spcBef>
              <a:spcAft>
                <a:spcPts val="0"/>
              </a:spcAft>
            </a:pPr>
            <a:r>
              <a:rPr lang="en-US" dirty="0"/>
              <a:t>DevOps works to create certain, specific outcomes, and it’s only useful when you want those outcomes</a:t>
            </a:r>
          </a:p>
          <a:p>
            <a:pPr marL="171450" lvl="0" indent="-171450" algn="l" rtl="0">
              <a:spcBef>
                <a:spcPts val="0"/>
              </a:spcBef>
              <a:spcAft>
                <a:spcPts val="0"/>
              </a:spcAft>
            </a:pPr>
            <a:r>
              <a:rPr lang="en-US" dirty="0"/>
              <a:t>Nope, if you don’t like what this process will bring to you, then don’t  do it.  But you may still get some benefit from understanding the tooling and how the components work.</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Really think about how you make changes to your environment, test those changes to your environment, and being able to “undo’ change to your environment</a:t>
            </a:r>
          </a:p>
          <a:p>
            <a:pPr marL="171450" lvl="0" indent="-171450" algn="l" rtl="0">
              <a:spcBef>
                <a:spcPts val="0"/>
              </a:spcBef>
              <a:spcAft>
                <a:spcPts val="0"/>
              </a:spcAft>
            </a:pPr>
            <a:r>
              <a:rPr lang="en-US" dirty="0"/>
              <a:t>This is all about enabling the rapid deployment of software. When that software breaks, DevOps is meant to equally support a rapid deployment of a replacement version, or of the last-known-good version</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Even if you’re not going to fully automate software and infrastructure deployment pipelines, you should be aware of what the capabilities are when it comes to automating your environments</a:t>
            </a:r>
          </a:p>
        </p:txBody>
      </p:sp>
    </p:spTree>
    <p:extLst>
      <p:ext uri="{BB962C8B-B14F-4D97-AF65-F5344CB8AC3E}">
        <p14:creationId xmlns:p14="http://schemas.microsoft.com/office/powerpoint/2010/main" val="556370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7109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kern="1200" dirty="0">
                <a:solidFill>
                  <a:schemeClr val="tx1"/>
                </a:solidFill>
                <a:effectLst/>
                <a:latin typeface="Titillium Web" panose="020B0604020202020204" charset="0"/>
                <a:ea typeface="+mn-ea"/>
                <a:cs typeface="+mn-cs"/>
              </a:rPr>
              <a:t>Head’s up, here’s my usual speech to user groups, since it’s not just relevant for code:</a:t>
            </a:r>
          </a:p>
          <a:p>
            <a:endParaRPr lang="en-US" sz="1100" b="0" i="0" u="none" kern="1200" dirty="0">
              <a:solidFill>
                <a:schemeClr val="tx1"/>
              </a:solidFill>
              <a:effectLst/>
              <a:latin typeface="Titillium Web" panose="020B0604020202020204" charset="0"/>
              <a:ea typeface="+mn-ea"/>
              <a:cs typeface="+mn-cs"/>
            </a:endParaRPr>
          </a:p>
          <a:p>
            <a:r>
              <a:rPr lang="en-US" sz="1100" b="0" i="0" u="none" kern="1200" dirty="0">
                <a:solidFill>
                  <a:schemeClr val="tx1"/>
                </a:solidFill>
                <a:effectLst/>
                <a:latin typeface="Titillium Web" panose="020B0604020202020204" charset="0"/>
                <a:ea typeface="+mn-ea"/>
                <a:cs typeface="+mn-cs"/>
              </a:rPr>
              <a:t>This is the same whether you are using the GUI or CLI. Plan for success, ALWAYS.</a:t>
            </a:r>
          </a:p>
          <a:p>
            <a:r>
              <a:rPr lang="en-US" sz="1100" b="0" i="0" u="none" kern="1200" dirty="0">
                <a:solidFill>
                  <a:schemeClr val="tx1"/>
                </a:solidFill>
                <a:effectLst/>
                <a:latin typeface="Titillium Web" panose="020B0604020202020204" charset="0"/>
                <a:ea typeface="+mn-ea"/>
                <a:cs typeface="+mn-cs"/>
              </a:rPr>
              <a:t>Expect difficulties or failures, and be prepared to adjust your plan, but still plan for success. As part of your plan, define it well and be explicit with facts, assumptions and minimum requirements.</a:t>
            </a:r>
          </a:p>
          <a:p>
            <a:endParaRPr lang="en-US" sz="1100" b="0" i="0" u="none" kern="1200" dirty="0">
              <a:solidFill>
                <a:schemeClr val="tx1"/>
              </a:solidFill>
              <a:effectLst/>
              <a:latin typeface="Titillium Web" panose="020B060402020202020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b="0" i="0" u="none" kern="1200" dirty="0">
                <a:solidFill>
                  <a:schemeClr val="tx1"/>
                </a:solidFill>
                <a:effectLst/>
                <a:latin typeface="Titillium Web" panose="020B0604020202020204" charset="0"/>
                <a:ea typeface="+mn-ea"/>
                <a:cs typeface="+mn-cs"/>
              </a:rPr>
              <a:t>Speed and performance are great, but they are an advantage to the org, not the true benefit of automation.</a:t>
            </a:r>
          </a:p>
          <a:p>
            <a:r>
              <a:rPr lang="en-US" sz="1100" b="0" i="0" u="none" kern="1200" dirty="0">
                <a:solidFill>
                  <a:schemeClr val="tx1"/>
                </a:solidFill>
                <a:effectLst/>
                <a:latin typeface="Titillium Web" panose="020B0604020202020204" charset="0"/>
                <a:ea typeface="+mn-ea"/>
                <a:cs typeface="+mn-cs"/>
              </a:rPr>
              <a:t>Think about the real benefit to the business, which is accuracy &amp; repeatability. It’s not about impressing someone with your code.  It’s not just about doing it fast but doing it correctly and being certain that it stays that way.</a:t>
            </a:r>
          </a:p>
          <a:p>
            <a:endParaRPr lang="en-US" sz="1100" b="0" i="0" u="none" kern="1200" dirty="0">
              <a:solidFill>
                <a:schemeClr val="tx1"/>
              </a:solidFill>
              <a:effectLst/>
              <a:latin typeface="Titillium Web" panose="020B060402020202020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b="0" i="0" u="none" kern="1200" dirty="0">
                <a:solidFill>
                  <a:schemeClr val="tx1"/>
                </a:solidFill>
                <a:effectLst/>
                <a:latin typeface="Titillium Web" panose="020B0604020202020204" charset="0"/>
                <a:ea typeface="+mn-ea"/>
                <a:cs typeface="+mn-cs"/>
              </a:rPr>
              <a:t>The goal of these efforts isn’t just about getting your operations into code, it is the benefits that you can gain from it:  standardization, granular control, validation of configs, and testing for success.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b="0" i="0" u="none" kern="1200" dirty="0">
                <a:solidFill>
                  <a:schemeClr val="tx1"/>
                </a:solidFill>
                <a:effectLst/>
                <a:latin typeface="Titillium Web" panose="020B0604020202020204" charset="0"/>
                <a:ea typeface="+mn-ea"/>
                <a:cs typeface="+mn-cs"/>
              </a:rPr>
              <a:t>We need to build &amp; maintain tools in this fashion, and now our tools are mirroring our internal environment and operations.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b="0" i="0" u="none" kern="1200" dirty="0">
                <a:solidFill>
                  <a:schemeClr val="tx1"/>
                </a:solidFill>
                <a:effectLst/>
                <a:latin typeface="Titillium Web" panose="020B0604020202020204" charset="0"/>
                <a:ea typeface="+mn-ea"/>
                <a:cs typeface="+mn-cs"/>
              </a:rPr>
              <a:t>This makes it easier to improve or even re-write even as we change platforms or technologies, which is what really matters to them in the long-term.</a:t>
            </a:r>
          </a:p>
          <a:p>
            <a:endParaRPr lang="en-US" sz="1100" b="0" i="0" u="none" kern="1200" dirty="0">
              <a:solidFill>
                <a:schemeClr val="tx1"/>
              </a:solidFill>
              <a:effectLst/>
              <a:latin typeface="Titillium Web" panose="020B0604020202020204" charset="0"/>
              <a:ea typeface="+mn-ea"/>
              <a:cs typeface="+mn-cs"/>
            </a:endParaRPr>
          </a:p>
          <a:p>
            <a:r>
              <a:rPr lang="en-US" sz="1100" b="0" i="0" u="none" kern="1200" dirty="0">
                <a:solidFill>
                  <a:schemeClr val="tx1"/>
                </a:solidFill>
                <a:effectLst/>
                <a:latin typeface="Titillium Web" panose="020B0604020202020204" charset="0"/>
                <a:ea typeface="+mn-ea"/>
                <a:cs typeface="+mn-cs"/>
              </a:rPr>
              <a:t>Try to be specific about steps/components and have an expectation before you start. </a:t>
            </a:r>
          </a:p>
          <a:p>
            <a:r>
              <a:rPr lang="en-US" sz="1100" b="0" i="0" u="none" kern="1200" dirty="0">
                <a:solidFill>
                  <a:schemeClr val="tx1"/>
                </a:solidFill>
                <a:effectLst/>
                <a:latin typeface="Titillium Web" panose="020B0604020202020204" charset="0"/>
                <a:ea typeface="+mn-ea"/>
                <a:cs typeface="+mn-cs"/>
              </a:rPr>
              <a:t>Don’t do more than is necessary to make minor changes, so that you can track those changes and results.</a:t>
            </a:r>
          </a:p>
          <a:p>
            <a:r>
              <a:rPr lang="en-US" sz="1100" b="0" i="0" u="none" kern="1200" dirty="0">
                <a:solidFill>
                  <a:schemeClr val="tx1"/>
                </a:solidFill>
                <a:effectLst/>
                <a:latin typeface="Titillium Web" panose="020B0604020202020204" charset="0"/>
                <a:ea typeface="+mn-ea"/>
                <a:cs typeface="+mn-cs"/>
              </a:rPr>
              <a:t>Then, make additional changes as necessary, but test and verify them along the way.</a:t>
            </a:r>
          </a:p>
          <a:p>
            <a:endParaRPr lang="en-US" sz="1100" b="0" i="0" u="none" kern="1200" dirty="0">
              <a:solidFill>
                <a:schemeClr val="tx1"/>
              </a:solidFill>
              <a:effectLst/>
              <a:latin typeface="Titillium Web" panose="020B0604020202020204" charset="0"/>
              <a:ea typeface="+mn-ea"/>
              <a:cs typeface="+mn-cs"/>
            </a:endParaRPr>
          </a:p>
          <a:p>
            <a:r>
              <a:rPr lang="en-US" sz="1100" b="0" i="0" u="none" kern="1200" dirty="0">
                <a:solidFill>
                  <a:schemeClr val="tx1"/>
                </a:solidFill>
                <a:effectLst/>
                <a:latin typeface="Titillium Web" panose="020B0604020202020204" charset="0"/>
                <a:ea typeface="+mn-ea"/>
                <a:cs typeface="+mn-cs"/>
              </a:rPr>
              <a:t>If we understand these concepts and work with our organizations to help them operate in this fashion, it enables us to be more valuable to the organization as enablers of the business, and they can more easily trust our capabilities.</a:t>
            </a:r>
          </a:p>
          <a:p>
            <a:r>
              <a:rPr lang="en-US" sz="1100" b="0" i="0" u="none" kern="1200" dirty="0">
                <a:solidFill>
                  <a:schemeClr val="tx1"/>
                </a:solidFill>
                <a:effectLst/>
                <a:latin typeface="Titillium Web" panose="020B0604020202020204" charset="0"/>
                <a:ea typeface="+mn-ea"/>
                <a:cs typeface="+mn-cs"/>
              </a:rPr>
              <a:t>Don't fear the changes as your company's needs grow, and we can have the ability to continue to provide value to the business, which leads to great things in your career.</a:t>
            </a:r>
          </a:p>
          <a:p>
            <a:endParaRPr lang="en-US" sz="1100" b="0" i="0" u="none" kern="1200" dirty="0">
              <a:solidFill>
                <a:schemeClr val="tx1"/>
              </a:solidFill>
              <a:effectLst/>
              <a:latin typeface="Titillium Web" panose="020B0604020202020204" charset="0"/>
              <a:ea typeface="+mn-ea"/>
              <a:cs typeface="+mn-cs"/>
            </a:endParaRPr>
          </a:p>
          <a:p>
            <a:endParaRPr lang="en-US" dirty="0"/>
          </a:p>
          <a:p>
            <a:endParaRPr lang="en-US" dirty="0"/>
          </a:p>
        </p:txBody>
      </p:sp>
    </p:spTree>
    <p:extLst>
      <p:ext uri="{BB962C8B-B14F-4D97-AF65-F5344CB8AC3E}">
        <p14:creationId xmlns:p14="http://schemas.microsoft.com/office/powerpoint/2010/main" val="2449621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20113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C9D1D9"/>
                </a:solidFill>
                <a:effectLst/>
                <a:latin typeface="Titillium Web Light" panose="020B0604020202020204" charset="0"/>
              </a:rPr>
              <a:t> structured configuration languages that are both human- and machine-friendly</a:t>
            </a:r>
            <a:endParaRPr lang="en-US" dirty="0"/>
          </a:p>
        </p:txBody>
      </p:sp>
    </p:spTree>
    <p:extLst>
      <p:ext uri="{BB962C8B-B14F-4D97-AF65-F5344CB8AC3E}">
        <p14:creationId xmlns:p14="http://schemas.microsoft.com/office/powerpoint/2010/main" val="2268763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C9D1D9"/>
                </a:solidFill>
                <a:effectLst/>
                <a:latin typeface="Titillium Web Light" panose="020B0604020202020204" charset="0"/>
              </a:rPr>
              <a:t> structured configuration languages that are both human- and machine-friendly</a:t>
            </a:r>
            <a:endParaRPr lang="en-US" dirty="0"/>
          </a:p>
        </p:txBody>
      </p:sp>
    </p:spTree>
    <p:extLst>
      <p:ext uri="{BB962C8B-B14F-4D97-AF65-F5344CB8AC3E}">
        <p14:creationId xmlns:p14="http://schemas.microsoft.com/office/powerpoint/2010/main" val="880586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6436" cy="5144872"/>
          </a:xfrm>
          <a:custGeom>
            <a:avLst/>
            <a:gdLst/>
            <a:ahLst/>
            <a:cxnLst/>
            <a:rect l="l" t="t" r="r" b="b"/>
            <a:pathLst>
              <a:path w="3464559" h="1948815" extrusionOk="0">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1174326" y="2220424"/>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439062" y="-278417"/>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txBox="1">
            <a:spLocks noGrp="1"/>
          </p:cNvSpPr>
          <p:nvPr>
            <p:ph type="ctrTitle"/>
          </p:nvPr>
        </p:nvSpPr>
        <p:spPr>
          <a:xfrm>
            <a:off x="975250" y="1991825"/>
            <a:ext cx="7193400" cy="1159800"/>
          </a:xfrm>
          <a:prstGeom prst="rect">
            <a:avLst/>
          </a:prstGeom>
        </p:spPr>
        <p:txBody>
          <a:bodyPr spcFirstLastPara="1" wrap="square" lIns="0" tIns="0" rIns="0" bIns="0"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sp>
        <p:nvSpPr>
          <p:cNvPr id="15" name="Google Shape;15;p3"/>
          <p:cNvSpPr/>
          <p:nvPr/>
        </p:nvSpPr>
        <p:spPr>
          <a:xfrm>
            <a:off x="0" y="0"/>
            <a:ext cx="9146436" cy="5144872"/>
          </a:xfrm>
          <a:custGeom>
            <a:avLst/>
            <a:gdLst/>
            <a:ahLst/>
            <a:cxnLst/>
            <a:rect l="l" t="t" r="r" b="b"/>
            <a:pathLst>
              <a:path w="3464559" h="1948815" extrusionOk="0">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3"/>
          <p:cNvSpPr/>
          <p:nvPr/>
        </p:nvSpPr>
        <p:spPr>
          <a:xfrm>
            <a:off x="-593651" y="3635535"/>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3"/>
          <p:cNvSpPr/>
          <p:nvPr/>
        </p:nvSpPr>
        <p:spPr>
          <a:xfrm>
            <a:off x="5785362" y="-1835138"/>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3"/>
          <p:cNvSpPr txBox="1">
            <a:spLocks noGrp="1"/>
          </p:cNvSpPr>
          <p:nvPr>
            <p:ph type="ctrTitle"/>
          </p:nvPr>
        </p:nvSpPr>
        <p:spPr>
          <a:xfrm>
            <a:off x="975250" y="1695925"/>
            <a:ext cx="7193400" cy="11598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9" name="Google Shape;19;p3"/>
          <p:cNvSpPr txBox="1">
            <a:spLocks noGrp="1"/>
          </p:cNvSpPr>
          <p:nvPr>
            <p:ph type="subTitle" idx="1"/>
          </p:nvPr>
        </p:nvSpPr>
        <p:spPr>
          <a:xfrm>
            <a:off x="975250" y="2876427"/>
            <a:ext cx="7193400" cy="3747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3000">
                <a:solidFill>
                  <a:schemeClr val="accent5"/>
                </a:solidFill>
              </a:defRPr>
            </a:lvl2pPr>
            <a:lvl3pPr lvl="2" rtl="0">
              <a:spcBef>
                <a:spcPts val="0"/>
              </a:spcBef>
              <a:spcAft>
                <a:spcPts val="0"/>
              </a:spcAft>
              <a:buSzPts val="3000"/>
              <a:buNone/>
              <a:defRPr sz="3000">
                <a:solidFill>
                  <a:schemeClr val="accent5"/>
                </a:solidFill>
              </a:defRPr>
            </a:lvl3pPr>
            <a:lvl4pPr lvl="3" rtl="0">
              <a:spcBef>
                <a:spcPts val="0"/>
              </a:spcBef>
              <a:spcAft>
                <a:spcPts val="0"/>
              </a:spcAft>
              <a:buClr>
                <a:schemeClr val="accent5"/>
              </a:buClr>
              <a:buSzPts val="3000"/>
              <a:buNone/>
              <a:defRPr sz="3000">
                <a:solidFill>
                  <a:schemeClr val="accent5"/>
                </a:solidFill>
              </a:defRPr>
            </a:lvl4pPr>
            <a:lvl5pPr lvl="4" rtl="0">
              <a:spcBef>
                <a:spcPts val="0"/>
              </a:spcBef>
              <a:spcAft>
                <a:spcPts val="0"/>
              </a:spcAft>
              <a:buClr>
                <a:schemeClr val="accent5"/>
              </a:buClr>
              <a:buSzPts val="3000"/>
              <a:buNone/>
              <a:defRPr sz="3000">
                <a:solidFill>
                  <a:schemeClr val="accent5"/>
                </a:solidFill>
              </a:defRPr>
            </a:lvl5pPr>
            <a:lvl6pPr lvl="5" rtl="0">
              <a:spcBef>
                <a:spcPts val="0"/>
              </a:spcBef>
              <a:spcAft>
                <a:spcPts val="0"/>
              </a:spcAft>
              <a:buClr>
                <a:schemeClr val="accent5"/>
              </a:buClr>
              <a:buSzPts val="3000"/>
              <a:buNone/>
              <a:defRPr sz="3000">
                <a:solidFill>
                  <a:schemeClr val="accent5"/>
                </a:solidFill>
              </a:defRPr>
            </a:lvl6pPr>
            <a:lvl7pPr lvl="6" rtl="0">
              <a:spcBef>
                <a:spcPts val="0"/>
              </a:spcBef>
              <a:spcAft>
                <a:spcPts val="0"/>
              </a:spcAft>
              <a:buClr>
                <a:schemeClr val="accent5"/>
              </a:buClr>
              <a:buSzPts val="3000"/>
              <a:buNone/>
              <a:defRPr sz="3000">
                <a:solidFill>
                  <a:schemeClr val="accent5"/>
                </a:solidFill>
              </a:defRPr>
            </a:lvl7pPr>
            <a:lvl8pPr lvl="7" rtl="0">
              <a:spcBef>
                <a:spcPts val="0"/>
              </a:spcBef>
              <a:spcAft>
                <a:spcPts val="0"/>
              </a:spcAft>
              <a:buClr>
                <a:schemeClr val="accent5"/>
              </a:buClr>
              <a:buSzPts val="3000"/>
              <a:buNone/>
              <a:defRPr sz="3000">
                <a:solidFill>
                  <a:schemeClr val="accent5"/>
                </a:solidFill>
              </a:defRPr>
            </a:lvl8pPr>
            <a:lvl9pPr lvl="8" rtl="0">
              <a:spcBef>
                <a:spcPts val="0"/>
              </a:spcBef>
              <a:spcAft>
                <a:spcPts val="0"/>
              </a:spcAft>
              <a:buClr>
                <a:schemeClr val="accent5"/>
              </a:buClr>
              <a:buSzPts val="3000"/>
              <a:buNone/>
              <a:defRPr sz="3000">
                <a:solidFill>
                  <a:schemeClr val="accent5"/>
                </a:solidFill>
              </a:defRPr>
            </a:lvl9pPr>
          </a:lstStyle>
          <a:p>
            <a:endParaRPr/>
          </a:p>
        </p:txBody>
      </p:sp>
      <p:sp>
        <p:nvSpPr>
          <p:cNvPr id="20" name="Google Shape;20;p3"/>
          <p:cNvSpPr/>
          <p:nvPr/>
        </p:nvSpPr>
        <p:spPr>
          <a:xfrm>
            <a:off x="998106" y="1436550"/>
            <a:ext cx="666900" cy="666900"/>
          </a:xfrm>
          <a:prstGeom prst="rect">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a:stCxn id="20" idx="1"/>
          </p:cNvCxnSpPr>
          <p:nvPr/>
        </p:nvCxnSpPr>
        <p:spPr>
          <a:xfrm rot="10800000">
            <a:off x="6" y="1770000"/>
            <a:ext cx="998100" cy="0"/>
          </a:xfrm>
          <a:prstGeom prst="straightConnector1">
            <a:avLst/>
          </a:prstGeom>
          <a:noFill/>
          <a:ln w="9525" cap="flat" cmpd="sng">
            <a:solidFill>
              <a:schemeClr val="lt2"/>
            </a:solidFill>
            <a:prstDash val="solid"/>
            <a:miter lim="8000"/>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sp>
        <p:nvSpPr>
          <p:cNvPr id="31" name="Google Shape;31;p5"/>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5"/>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5"/>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34" name="Google Shape;34;p5"/>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
        <p:nvSpPr>
          <p:cNvPr id="35" name="Google Shape;35;p5"/>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5"/>
          <p:cNvSpPr txBox="1">
            <a:spLocks noGrp="1"/>
          </p:cNvSpPr>
          <p:nvPr>
            <p:ph type="body" idx="1"/>
          </p:nvPr>
        </p:nvSpPr>
        <p:spPr>
          <a:xfrm>
            <a:off x="975250" y="1575121"/>
            <a:ext cx="7193400" cy="2702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37" name="Google Shape;37;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only curves">
  <p:cSld name="BLANK_2">
    <p:spTree>
      <p:nvGrpSpPr>
        <p:cNvPr id="1" name="Shape 76"/>
        <p:cNvGrpSpPr/>
        <p:nvPr/>
      </p:nvGrpSpPr>
      <p:grpSpPr>
        <a:xfrm>
          <a:off x="0" y="0"/>
          <a:ext cx="0" cy="0"/>
          <a:chOff x="0" y="0"/>
          <a:chExt cx="0" cy="0"/>
        </a:xfrm>
      </p:grpSpPr>
      <p:sp>
        <p:nvSpPr>
          <p:cNvPr id="77" name="Google Shape;77;p11"/>
          <p:cNvSpPr/>
          <p:nvPr/>
        </p:nvSpPr>
        <p:spPr>
          <a:xfrm>
            <a:off x="-25" y="0"/>
            <a:ext cx="9144762" cy="5144869"/>
          </a:xfrm>
          <a:custGeom>
            <a:avLst/>
            <a:gdLst/>
            <a:ahLst/>
            <a:cxnLst/>
            <a:rect l="l" t="t" r="r" b="b"/>
            <a:pathLst>
              <a:path w="3463925" h="1948814" extrusionOk="0">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white">
  <p:cSld name="BLANK_1">
    <p:bg>
      <p:bgPr>
        <a:gradFill>
          <a:gsLst>
            <a:gs pos="0">
              <a:schemeClr val="lt1"/>
            </a:gs>
            <a:gs pos="100000">
              <a:srgbClr val="ECF7EB"/>
            </a:gs>
          </a:gsLst>
          <a:path path="circle">
            <a:fillToRect r="100000" b="100000"/>
          </a:path>
          <a:tileRect l="-100000" t="-100000"/>
        </a:gradFill>
        <a:effectLst/>
      </p:bgPr>
    </p:bg>
    <p:spTree>
      <p:nvGrpSpPr>
        <p:cNvPr id="1" name="Shape 79"/>
        <p:cNvGrpSpPr/>
        <p:nvPr/>
      </p:nvGrpSpPr>
      <p:grpSpPr>
        <a:xfrm>
          <a:off x="0" y="0"/>
          <a:ext cx="0" cy="0"/>
          <a:chOff x="0" y="0"/>
          <a:chExt cx="0" cy="0"/>
        </a:xfrm>
      </p:grpSpPr>
      <p:sp>
        <p:nvSpPr>
          <p:cNvPr id="80" name="Google Shape;80;p12"/>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ECF7EB">
                  <a:alpha val="15080"/>
                </a:srgbClr>
              </a:gs>
              <a:gs pos="100000">
                <a:srgbClr val="C7E6D9">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59999" y="1023938"/>
            <a:ext cx="8425225" cy="3845242"/>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79991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8000">
              <a:schemeClr val="accent3"/>
            </a:gs>
            <a:gs pos="100000">
              <a:schemeClr val="accent1"/>
            </a:gs>
          </a:gsLst>
          <a:path path="circle">
            <a:fillToRect r="100000" b="100000"/>
          </a:path>
          <a:tileRect l="-100000" t="-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75250" y="1065267"/>
            <a:ext cx="7193400" cy="393600"/>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lvl1pPr lvl="0">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1pPr>
            <a:lvl2pPr lvl="1">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2pPr>
            <a:lvl3pPr lvl="2">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3pPr>
            <a:lvl4pPr lvl="3">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4pPr>
            <a:lvl5pPr lvl="4">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5pPr>
            <a:lvl6pPr lvl="5">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6pPr>
            <a:lvl7pPr lvl="6">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7pPr>
            <a:lvl8pPr lvl="7">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8pPr>
            <a:lvl9pPr lvl="8">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975250" y="1575121"/>
            <a:ext cx="7193400" cy="27027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lt2"/>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6"/>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5"/>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accent4"/>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a:buNone/>
              <a:defRPr sz="1200">
                <a:solidFill>
                  <a:schemeClr val="lt2"/>
                </a:solidFill>
                <a:latin typeface="Quantico"/>
                <a:ea typeface="Quantico"/>
                <a:cs typeface="Quantico"/>
                <a:sym typeface="Quantico"/>
              </a:defRPr>
            </a:lvl1pPr>
            <a:lvl2pPr lvl="1" algn="r">
              <a:buNone/>
              <a:defRPr sz="1200">
                <a:solidFill>
                  <a:schemeClr val="lt2"/>
                </a:solidFill>
                <a:latin typeface="Quantico"/>
                <a:ea typeface="Quantico"/>
                <a:cs typeface="Quantico"/>
                <a:sym typeface="Quantico"/>
              </a:defRPr>
            </a:lvl2pPr>
            <a:lvl3pPr lvl="2" algn="r">
              <a:buNone/>
              <a:defRPr sz="1200">
                <a:solidFill>
                  <a:schemeClr val="lt2"/>
                </a:solidFill>
                <a:latin typeface="Quantico"/>
                <a:ea typeface="Quantico"/>
                <a:cs typeface="Quantico"/>
                <a:sym typeface="Quantico"/>
              </a:defRPr>
            </a:lvl3pPr>
            <a:lvl4pPr lvl="3" algn="r">
              <a:buNone/>
              <a:defRPr sz="1200">
                <a:solidFill>
                  <a:schemeClr val="lt2"/>
                </a:solidFill>
                <a:latin typeface="Quantico"/>
                <a:ea typeface="Quantico"/>
                <a:cs typeface="Quantico"/>
                <a:sym typeface="Quantico"/>
              </a:defRPr>
            </a:lvl4pPr>
            <a:lvl5pPr lvl="4" algn="r">
              <a:buNone/>
              <a:defRPr sz="1200">
                <a:solidFill>
                  <a:schemeClr val="lt2"/>
                </a:solidFill>
                <a:latin typeface="Quantico"/>
                <a:ea typeface="Quantico"/>
                <a:cs typeface="Quantico"/>
                <a:sym typeface="Quantico"/>
              </a:defRPr>
            </a:lvl5pPr>
            <a:lvl6pPr lvl="5" algn="r">
              <a:buNone/>
              <a:defRPr sz="1200">
                <a:solidFill>
                  <a:schemeClr val="lt2"/>
                </a:solidFill>
                <a:latin typeface="Quantico"/>
                <a:ea typeface="Quantico"/>
                <a:cs typeface="Quantico"/>
                <a:sym typeface="Quantico"/>
              </a:defRPr>
            </a:lvl6pPr>
            <a:lvl7pPr lvl="6" algn="r">
              <a:buNone/>
              <a:defRPr sz="1200">
                <a:solidFill>
                  <a:schemeClr val="lt2"/>
                </a:solidFill>
                <a:latin typeface="Quantico"/>
                <a:ea typeface="Quantico"/>
                <a:cs typeface="Quantico"/>
                <a:sym typeface="Quantico"/>
              </a:defRPr>
            </a:lvl7pPr>
            <a:lvl8pPr lvl="7" algn="r">
              <a:buNone/>
              <a:defRPr sz="1200">
                <a:solidFill>
                  <a:schemeClr val="lt2"/>
                </a:solidFill>
                <a:latin typeface="Quantico"/>
                <a:ea typeface="Quantico"/>
                <a:cs typeface="Quantico"/>
                <a:sym typeface="Quantico"/>
              </a:defRPr>
            </a:lvl8pPr>
            <a:lvl9pPr lvl="8" algn="r">
              <a:buNone/>
              <a:defRPr sz="1200">
                <a:solidFill>
                  <a:schemeClr val="lt2"/>
                </a:solidFill>
                <a:latin typeface="Quantico"/>
                <a:ea typeface="Quantico"/>
                <a:cs typeface="Quantico"/>
                <a:sym typeface="Quantic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7"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999" y="171451"/>
            <a:ext cx="8425225" cy="5539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0000" y="1019146"/>
            <a:ext cx="8425224" cy="307777"/>
          </a:xfrm>
          <a:prstGeom prst="rect">
            <a:avLst/>
          </a:prstGeom>
        </p:spPr>
        <p:txBody>
          <a:bodyPr vert="horz" wrap="square" lIns="0" tIns="0" rIns="0" bIns="0" rtlCol="0">
            <a:spAutoFit/>
          </a:bodyPr>
          <a:lstStyle/>
          <a:p>
            <a:pPr lvl="0"/>
            <a:endParaRPr lang="en-US" dirty="0"/>
          </a:p>
        </p:txBody>
      </p:sp>
      <p:sp>
        <p:nvSpPr>
          <p:cNvPr id="15" name="TextBox 14"/>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2020 Veeam Software. Confidential information. All rights reserved. All trademarks are the property of their respective owners.</a:t>
            </a:r>
          </a:p>
        </p:txBody>
      </p:sp>
      <p:pic>
        <p:nvPicPr>
          <p:cNvPr id="24" name="Picture 23">
            <a:extLst>
              <a:ext uri="{FF2B5EF4-FFF2-40B4-BE49-F238E27FC236}">
                <a16:creationId xmlns:a16="http://schemas.microsoft.com/office/drawing/2014/main" id="{B13424AE-75DC-4CCF-BB99-70B400EC69F9}"/>
              </a:ext>
            </a:extLst>
          </p:cNvPr>
          <p:cNvPicPr>
            <a:picLocks noChangeAspect="1"/>
          </p:cNvPicPr>
          <p:nvPr userDrawn="1"/>
        </p:nvPicPr>
        <p:blipFill>
          <a:blip r:embed="rId3" cstate="hqprint">
            <a:alphaModFix amt="40000"/>
            <a:extLst>
              <a:ext uri="{28A0092B-C50C-407E-A947-70E740481C1C}">
                <a14:useLocalDpi xmlns:a14="http://schemas.microsoft.com/office/drawing/2010/main"/>
              </a:ext>
            </a:extLst>
          </a:blip>
          <a:stretch>
            <a:fillRect/>
          </a:stretch>
        </p:blipFill>
        <p:spPr>
          <a:xfrm>
            <a:off x="8249678" y="4943158"/>
            <a:ext cx="526732" cy="94992"/>
          </a:xfrm>
          <a:prstGeom prst="rect">
            <a:avLst/>
          </a:prstGeom>
          <a:effectLst/>
        </p:spPr>
      </p:pic>
      <p:grpSp>
        <p:nvGrpSpPr>
          <p:cNvPr id="198" name="Group 197">
            <a:extLst>
              <a:ext uri="{FF2B5EF4-FFF2-40B4-BE49-F238E27FC236}">
                <a16:creationId xmlns:a16="http://schemas.microsoft.com/office/drawing/2014/main" id="{2DBA6AED-5505-4803-975C-7E97A7F2E372}"/>
              </a:ext>
            </a:extLst>
          </p:cNvPr>
          <p:cNvGrpSpPr/>
          <p:nvPr userDrawn="1"/>
        </p:nvGrpSpPr>
        <p:grpSpPr>
          <a:xfrm>
            <a:off x="-1329489" y="-478614"/>
            <a:ext cx="1167802" cy="5213926"/>
            <a:chOff x="-1329489" y="-478614"/>
            <a:chExt cx="1167802" cy="5213926"/>
          </a:xfrm>
        </p:grpSpPr>
        <p:sp>
          <p:nvSpPr>
            <p:cNvPr id="199" name="Rectangle 198">
              <a:extLst>
                <a:ext uri="{FF2B5EF4-FFF2-40B4-BE49-F238E27FC236}">
                  <a16:creationId xmlns:a16="http://schemas.microsoft.com/office/drawing/2014/main" id="{CA2634F3-5498-4965-9E9D-5E3B247EBD57}"/>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0" name="Rectangle 199">
              <a:extLst>
                <a:ext uri="{FF2B5EF4-FFF2-40B4-BE49-F238E27FC236}">
                  <a16:creationId xmlns:a16="http://schemas.microsoft.com/office/drawing/2014/main" id="{B7D3DA75-4A0A-43F9-81BF-A091C56D3928}"/>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1" name="Rectangle 200">
              <a:extLst>
                <a:ext uri="{FF2B5EF4-FFF2-40B4-BE49-F238E27FC236}">
                  <a16:creationId xmlns:a16="http://schemas.microsoft.com/office/drawing/2014/main" id="{9509716E-1C87-4648-B6E5-FB196940947A}"/>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mj-lt"/>
                <a:ea typeface="Segoe UI" pitchFamily="34" charset="0"/>
                <a:cs typeface="Segoe UI" pitchFamily="34" charset="0"/>
              </a:endParaRPr>
            </a:p>
          </p:txBody>
        </p:sp>
        <p:sp>
          <p:nvSpPr>
            <p:cNvPr id="202" name="Rectangle 201">
              <a:extLst>
                <a:ext uri="{FF2B5EF4-FFF2-40B4-BE49-F238E27FC236}">
                  <a16:creationId xmlns:a16="http://schemas.microsoft.com/office/drawing/2014/main" id="{76AEB1B1-090A-4455-B434-CAC10FE92B62}"/>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3" name="Rectangle 202">
              <a:extLst>
                <a:ext uri="{FF2B5EF4-FFF2-40B4-BE49-F238E27FC236}">
                  <a16:creationId xmlns:a16="http://schemas.microsoft.com/office/drawing/2014/main" id="{79CFEA8E-C290-4D24-B803-1A7AA2CE9DDD}"/>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mj-lt"/>
                <a:ea typeface="Segoe UI" pitchFamily="34" charset="0"/>
                <a:cs typeface="Segoe UI" pitchFamily="34" charset="0"/>
              </a:endParaRPr>
            </a:p>
          </p:txBody>
        </p:sp>
        <p:sp>
          <p:nvSpPr>
            <p:cNvPr id="204" name="Rectangle 203">
              <a:extLst>
                <a:ext uri="{FF2B5EF4-FFF2-40B4-BE49-F238E27FC236}">
                  <a16:creationId xmlns:a16="http://schemas.microsoft.com/office/drawing/2014/main" id="{7000BE5F-B286-4422-9345-82933F78EF54}"/>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205" name="Rectangle 204">
              <a:extLst>
                <a:ext uri="{FF2B5EF4-FFF2-40B4-BE49-F238E27FC236}">
                  <a16:creationId xmlns:a16="http://schemas.microsoft.com/office/drawing/2014/main" id="{02DC34FF-61FE-432F-9D44-D1546A1BAF1F}"/>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mj-lt"/>
                <a:ea typeface="Segoe UI" pitchFamily="34" charset="0"/>
                <a:cs typeface="Segoe UI" pitchFamily="34" charset="0"/>
              </a:endParaRPr>
            </a:p>
          </p:txBody>
        </p:sp>
        <p:sp>
          <p:nvSpPr>
            <p:cNvPr id="206" name="TextBox 205">
              <a:extLst>
                <a:ext uri="{FF2B5EF4-FFF2-40B4-BE49-F238E27FC236}">
                  <a16:creationId xmlns:a16="http://schemas.microsoft.com/office/drawing/2014/main" id="{1B5FA44D-EDCE-4A90-8099-E59D62D0DA64}"/>
                </a:ext>
              </a:extLst>
            </p:cNvPr>
            <p:cNvSpPr txBox="1"/>
            <p:nvPr/>
          </p:nvSpPr>
          <p:spPr>
            <a:xfrm>
              <a:off x="-1329489" y="-478614"/>
              <a:ext cx="1167802" cy="323165"/>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the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colors:</a:t>
              </a:r>
            </a:p>
          </p:txBody>
        </p:sp>
        <p:sp>
          <p:nvSpPr>
            <p:cNvPr id="207" name="TextBox 206">
              <a:extLst>
                <a:ext uri="{FF2B5EF4-FFF2-40B4-BE49-F238E27FC236}">
                  <a16:creationId xmlns:a16="http://schemas.microsoft.com/office/drawing/2014/main" id="{45A5B0C3-59C2-4689-B51B-15961E27A02A}"/>
                </a:ext>
              </a:extLst>
            </p:cNvPr>
            <p:cNvSpPr txBox="1"/>
            <p:nvPr/>
          </p:nvSpPr>
          <p:spPr>
            <a:xfrm>
              <a:off x="-723709" y="3986176"/>
              <a:ext cx="219611"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Areas</a:t>
              </a:r>
            </a:p>
          </p:txBody>
        </p:sp>
        <p:sp>
          <p:nvSpPr>
            <p:cNvPr id="208" name="TextBox 207">
              <a:extLst>
                <a:ext uri="{FF2B5EF4-FFF2-40B4-BE49-F238E27FC236}">
                  <a16:creationId xmlns:a16="http://schemas.microsoft.com/office/drawing/2014/main" id="{06199B64-A946-43C8-B7E2-CA58E1D99EA7}"/>
                </a:ext>
              </a:extLst>
            </p:cNvPr>
            <p:cNvSpPr txBox="1"/>
            <p:nvPr/>
          </p:nvSpPr>
          <p:spPr>
            <a:xfrm>
              <a:off x="-918473" y="4364442"/>
              <a:ext cx="428001" cy="215444"/>
            </a:xfrm>
            <a:prstGeom prst="rect">
              <a:avLst/>
            </a:prstGeom>
            <a:noFill/>
          </p:spPr>
          <p:txBody>
            <a:bodyPr wrap="none" lIns="0" tIns="0" rIns="0" bIns="0" rtlCol="0" anchor="ctr">
              <a:spAutoFit/>
            </a:bodyPr>
            <a:lstStyle/>
            <a:p>
              <a:pPr algn="r"/>
              <a:r>
                <a:rPr lang="en-US" sz="700" dirty="0">
                  <a:solidFill>
                    <a:schemeClr val="tx1">
                      <a:lumMod val="75000"/>
                      <a:lumOff val="25000"/>
                    </a:schemeClr>
                  </a:solidFill>
                  <a:latin typeface="+mj-lt"/>
                </a:rPr>
                <a:t>Arrows,</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connectors</a:t>
              </a:r>
            </a:p>
          </p:txBody>
        </p:sp>
        <p:sp>
          <p:nvSpPr>
            <p:cNvPr id="209" name="Rectangle 208">
              <a:extLst>
                <a:ext uri="{FF2B5EF4-FFF2-40B4-BE49-F238E27FC236}">
                  <a16:creationId xmlns:a16="http://schemas.microsoft.com/office/drawing/2014/main" id="{F765B88A-993B-4556-BB5B-AB58A1DC784B}"/>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0" name="Rectangle 209">
              <a:extLst>
                <a:ext uri="{FF2B5EF4-FFF2-40B4-BE49-F238E27FC236}">
                  <a16:creationId xmlns:a16="http://schemas.microsoft.com/office/drawing/2014/main" id="{B23E7A94-8D95-4E63-AE3C-EE14CABFB5E2}"/>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1" name="Rectangle 210">
              <a:extLst>
                <a:ext uri="{FF2B5EF4-FFF2-40B4-BE49-F238E27FC236}">
                  <a16:creationId xmlns:a16="http://schemas.microsoft.com/office/drawing/2014/main" id="{44421D1A-2AB9-4FA8-A918-3403CC7690AA}"/>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2" name="Rectangle 211">
              <a:extLst>
                <a:ext uri="{FF2B5EF4-FFF2-40B4-BE49-F238E27FC236}">
                  <a16:creationId xmlns:a16="http://schemas.microsoft.com/office/drawing/2014/main" id="{6BD89958-457F-4603-84DF-838299614799}"/>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3" name="TextBox 212">
              <a:extLst>
                <a:ext uri="{FF2B5EF4-FFF2-40B4-BE49-F238E27FC236}">
                  <a16:creationId xmlns:a16="http://schemas.microsoft.com/office/drawing/2014/main" id="{13DF2B05-EB71-4D4F-9CA5-9B56CC63F456}"/>
                </a:ext>
              </a:extLst>
            </p:cNvPr>
            <p:cNvSpPr txBox="1"/>
            <p:nvPr/>
          </p:nvSpPr>
          <p:spPr>
            <a:xfrm>
              <a:off x="-994571" y="3092694"/>
              <a:ext cx="820739" cy="215444"/>
            </a:xfrm>
            <a:prstGeom prst="rect">
              <a:avLst/>
            </a:prstGeom>
            <a:noFill/>
          </p:spPr>
          <p:txBody>
            <a:bodyPr wrap="none" lIns="0" tIns="0" rIns="0" bIns="0" rtlCol="0" anchor="ctr">
              <a:spAutoFit/>
            </a:bodyPr>
            <a:lstStyle/>
            <a:p>
              <a:pPr algn="r"/>
              <a:r>
                <a:rPr lang="en-US" sz="700" b="1" dirty="0">
                  <a:solidFill>
                    <a:schemeClr val="tx1">
                      <a:lumMod val="75000"/>
                      <a:lumOff val="25000"/>
                    </a:schemeClr>
                  </a:solidFill>
                  <a:latin typeface="+mj-lt"/>
                </a:rPr>
                <a:t>Technical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diagrams palette:</a:t>
              </a:r>
            </a:p>
          </p:txBody>
        </p:sp>
        <p:sp>
          <p:nvSpPr>
            <p:cNvPr id="214" name="Rectangle 213">
              <a:extLst>
                <a:ext uri="{FF2B5EF4-FFF2-40B4-BE49-F238E27FC236}">
                  <a16:creationId xmlns:a16="http://schemas.microsoft.com/office/drawing/2014/main" id="{5CA21CF3-8D41-4347-BC67-D358791DBD94}"/>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5" name="TextBox 214">
              <a:extLst>
                <a:ext uri="{FF2B5EF4-FFF2-40B4-BE49-F238E27FC236}">
                  <a16:creationId xmlns:a16="http://schemas.microsoft.com/office/drawing/2014/main" id="{A94ACC44-6F6F-4078-A4D3-A11537A7A323}"/>
                </a:ext>
              </a:extLst>
            </p:cNvPr>
            <p:cNvSpPr txBox="1"/>
            <p:nvPr/>
          </p:nvSpPr>
          <p:spPr>
            <a:xfrm>
              <a:off x="-720503" y="3524320"/>
              <a:ext cx="21319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Icons</a:t>
              </a:r>
            </a:p>
          </p:txBody>
        </p:sp>
        <p:sp>
          <p:nvSpPr>
            <p:cNvPr id="216" name="TextBox 215">
              <a:extLst>
                <a:ext uri="{FF2B5EF4-FFF2-40B4-BE49-F238E27FC236}">
                  <a16:creationId xmlns:a16="http://schemas.microsoft.com/office/drawing/2014/main" id="{A5A68C43-5150-4512-808B-88D1FC31C2E7}"/>
                </a:ext>
              </a:extLst>
            </p:cNvPr>
            <p:cNvSpPr txBox="1"/>
            <p:nvPr/>
          </p:nvSpPr>
          <p:spPr>
            <a:xfrm>
              <a:off x="-1212850" y="269227"/>
              <a:ext cx="734675"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 </a:t>
              </a:r>
              <a:r>
                <a:rPr lang="en-US" sz="700" kern="1200" dirty="0">
                  <a:solidFill>
                    <a:schemeClr val="tx1">
                      <a:lumMod val="75000"/>
                      <a:lumOff val="25000"/>
                    </a:schemeClr>
                  </a:solidFill>
                  <a:latin typeface="+mn-lt"/>
                  <a:ea typeface="+mn-ea"/>
                  <a:cs typeface="+mn-cs"/>
                </a:rPr>
                <a:t>Title</a:t>
              </a:r>
              <a:endParaRPr lang="en-US" sz="700" dirty="0">
                <a:solidFill>
                  <a:schemeClr val="tx1">
                    <a:lumMod val="75000"/>
                    <a:lumOff val="25000"/>
                  </a:schemeClr>
                </a:solidFill>
                <a:latin typeface="+mj-lt"/>
              </a:endParaRPr>
            </a:p>
          </p:txBody>
        </p:sp>
        <p:sp>
          <p:nvSpPr>
            <p:cNvPr id="217" name="TextBox 216">
              <a:extLst>
                <a:ext uri="{FF2B5EF4-FFF2-40B4-BE49-F238E27FC236}">
                  <a16:creationId xmlns:a16="http://schemas.microsoft.com/office/drawing/2014/main" id="{8DF256DF-652A-4B65-A397-BAC62F8207C9}"/>
                </a:ext>
              </a:extLst>
            </p:cNvPr>
            <p:cNvSpPr txBox="1"/>
            <p:nvPr/>
          </p:nvSpPr>
          <p:spPr>
            <a:xfrm>
              <a:off x="-1212850" y="524221"/>
              <a:ext cx="734675"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 1</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 Title</a:t>
              </a:r>
              <a:endParaRPr lang="en-US" sz="700" dirty="0">
                <a:solidFill>
                  <a:schemeClr val="tx1">
                    <a:lumMod val="75000"/>
                    <a:lumOff val="25000"/>
                  </a:schemeClr>
                </a:solidFill>
                <a:latin typeface="+mj-lt"/>
              </a:endParaRPr>
            </a:p>
          </p:txBody>
        </p:sp>
        <p:sp>
          <p:nvSpPr>
            <p:cNvPr id="218" name="TextBox 217">
              <a:extLst>
                <a:ext uri="{FF2B5EF4-FFF2-40B4-BE49-F238E27FC236}">
                  <a16:creationId xmlns:a16="http://schemas.microsoft.com/office/drawing/2014/main" id="{F42AC503-1712-41CD-BAB7-9281D9734F20}"/>
                </a:ext>
              </a:extLst>
            </p:cNvPr>
            <p:cNvSpPr txBox="1"/>
            <p:nvPr/>
          </p:nvSpPr>
          <p:spPr>
            <a:xfrm>
              <a:off x="-1254903" y="81999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a:t>
              </a:r>
              <a:r>
                <a:rPr lang="en-US" sz="700" dirty="0">
                  <a:solidFill>
                    <a:schemeClr val="tx1">
                      <a:lumMod val="75000"/>
                      <a:lumOff val="25000"/>
                    </a:schemeClr>
                  </a:solidFill>
                  <a:latin typeface="+mj-lt"/>
                </a:rPr>
                <a:t> text 2</a:t>
              </a:r>
              <a:endParaRPr lang="en-US" sz="700" kern="1200" dirty="0">
                <a:solidFill>
                  <a:schemeClr val="tx1">
                    <a:lumMod val="75000"/>
                    <a:lumOff val="25000"/>
                  </a:schemeClr>
                </a:solidFill>
                <a:latin typeface="+mn-lt"/>
                <a:ea typeface="+mn-ea"/>
                <a:cs typeface="+mn-cs"/>
              </a:endParaRPr>
            </a:p>
          </p:txBody>
        </p:sp>
        <p:sp>
          <p:nvSpPr>
            <p:cNvPr id="219" name="TextBox 218">
              <a:extLst>
                <a:ext uri="{FF2B5EF4-FFF2-40B4-BE49-F238E27FC236}">
                  <a16:creationId xmlns:a16="http://schemas.microsoft.com/office/drawing/2014/main" id="{397BB443-5C39-474E-A4A9-CA0167917FC9}"/>
                </a:ext>
              </a:extLst>
            </p:cNvPr>
            <p:cNvSpPr txBox="1"/>
            <p:nvPr/>
          </p:nvSpPr>
          <p:spPr>
            <a:xfrm>
              <a:off x="-1254903" y="1052719"/>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Secondary text</a:t>
              </a:r>
            </a:p>
          </p:txBody>
        </p:sp>
        <p:sp>
          <p:nvSpPr>
            <p:cNvPr id="220" name="TextBox 219">
              <a:extLst>
                <a:ext uri="{FF2B5EF4-FFF2-40B4-BE49-F238E27FC236}">
                  <a16:creationId xmlns:a16="http://schemas.microsoft.com/office/drawing/2014/main" id="{0DBDCA6D-BE8E-455D-9403-4D03644F10E4}"/>
                </a:ext>
              </a:extLst>
            </p:cNvPr>
            <p:cNvSpPr txBox="1"/>
            <p:nvPr/>
          </p:nvSpPr>
          <p:spPr>
            <a:xfrm>
              <a:off x="-1174750" y="-30511"/>
              <a:ext cx="990600" cy="215444"/>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DARK theme color palette |PRIMARY|</a:t>
              </a:r>
            </a:p>
          </p:txBody>
        </p:sp>
        <p:sp>
          <p:nvSpPr>
            <p:cNvPr id="221" name="TextBox 220">
              <a:extLst>
                <a:ext uri="{FF2B5EF4-FFF2-40B4-BE49-F238E27FC236}">
                  <a16:creationId xmlns:a16="http://schemas.microsoft.com/office/drawing/2014/main" id="{3885E596-191C-47CA-97B5-F6BF5E73037C}"/>
                </a:ext>
              </a:extLst>
            </p:cNvPr>
            <p:cNvSpPr txBox="1"/>
            <p:nvPr/>
          </p:nvSpPr>
          <p:spPr>
            <a:xfrm>
              <a:off x="-1036700" y="1868138"/>
              <a:ext cx="852550" cy="323165"/>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LIGHT theme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 palette |SECONDARY|:</a:t>
              </a:r>
            </a:p>
          </p:txBody>
        </p:sp>
        <p:sp>
          <p:nvSpPr>
            <p:cNvPr id="222" name="Rectangle 221">
              <a:extLst>
                <a:ext uri="{FF2B5EF4-FFF2-40B4-BE49-F238E27FC236}">
                  <a16:creationId xmlns:a16="http://schemas.microsoft.com/office/drawing/2014/main" id="{88B020BD-96DB-4050-81A4-6FD0A2E63416}"/>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3" name="TextBox 222">
              <a:extLst>
                <a:ext uri="{FF2B5EF4-FFF2-40B4-BE49-F238E27FC236}">
                  <a16:creationId xmlns:a16="http://schemas.microsoft.com/office/drawing/2014/main" id="{FF11E944-3D73-4CE5-9EB6-F1C0245F654E}"/>
                </a:ext>
              </a:extLst>
            </p:cNvPr>
            <p:cNvSpPr txBox="1"/>
            <p:nvPr/>
          </p:nvSpPr>
          <p:spPr>
            <a:xfrm>
              <a:off x="-1254903" y="1465414"/>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Secondary </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chart bar color</a:t>
              </a:r>
            </a:p>
          </p:txBody>
        </p:sp>
        <p:sp>
          <p:nvSpPr>
            <p:cNvPr id="224" name="TextBox 223">
              <a:extLst>
                <a:ext uri="{FF2B5EF4-FFF2-40B4-BE49-F238E27FC236}">
                  <a16:creationId xmlns:a16="http://schemas.microsoft.com/office/drawing/2014/main" id="{380B25A9-A347-4494-83EC-308CB2C4EE5E}"/>
                </a:ext>
              </a:extLst>
            </p:cNvPr>
            <p:cNvSpPr txBox="1"/>
            <p:nvPr/>
          </p:nvSpPr>
          <p:spPr>
            <a:xfrm>
              <a:off x="-1254903" y="2530111"/>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p>
          </p:txBody>
        </p:sp>
        <p:sp>
          <p:nvSpPr>
            <p:cNvPr id="225" name="TextBox 224">
              <a:extLst>
                <a:ext uri="{FF2B5EF4-FFF2-40B4-BE49-F238E27FC236}">
                  <a16:creationId xmlns:a16="http://schemas.microsoft.com/office/drawing/2014/main" id="{F0E2D052-763F-430D-A193-7C83E0E9BF33}"/>
                </a:ext>
              </a:extLst>
            </p:cNvPr>
            <p:cNvSpPr txBox="1"/>
            <p:nvPr/>
          </p:nvSpPr>
          <p:spPr>
            <a:xfrm>
              <a:off x="-1254903" y="276671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a:t>
              </a:r>
              <a:endParaRPr lang="en-US" sz="700" dirty="0">
                <a:solidFill>
                  <a:schemeClr val="tx1">
                    <a:lumMod val="75000"/>
                    <a:lumOff val="25000"/>
                  </a:schemeClr>
                </a:solidFill>
                <a:latin typeface="+mj-lt"/>
              </a:endParaRPr>
            </a:p>
          </p:txBody>
        </p:sp>
        <p:sp>
          <p:nvSpPr>
            <p:cNvPr id="226" name="Rectangle 225">
              <a:extLst>
                <a:ext uri="{FF2B5EF4-FFF2-40B4-BE49-F238E27FC236}">
                  <a16:creationId xmlns:a16="http://schemas.microsoft.com/office/drawing/2014/main" id="{9334B770-3C1A-45F6-90A7-0DC28EBDD0E4}"/>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227" name="TextBox 226">
              <a:extLst>
                <a:ext uri="{FF2B5EF4-FFF2-40B4-BE49-F238E27FC236}">
                  <a16:creationId xmlns:a16="http://schemas.microsoft.com/office/drawing/2014/main" id="{582128F8-2859-4775-84A7-BB9D1A0E5AFD}"/>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Title</a:t>
              </a:r>
            </a:p>
          </p:txBody>
        </p:sp>
        <p:sp>
          <p:nvSpPr>
            <p:cNvPr id="228" name="TextBox 227">
              <a:extLst>
                <a:ext uri="{FF2B5EF4-FFF2-40B4-BE49-F238E27FC236}">
                  <a16:creationId xmlns:a16="http://schemas.microsoft.com/office/drawing/2014/main" id="{16CE70EC-2A75-4494-AC0B-1A014449473D}"/>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Chart bar additional color</a:t>
              </a:r>
            </a:p>
          </p:txBody>
        </p:sp>
      </p:grpSp>
    </p:spTree>
    <p:extLst>
      <p:ext uri="{BB962C8B-B14F-4D97-AF65-F5344CB8AC3E}">
        <p14:creationId xmlns:p14="http://schemas.microsoft.com/office/powerpoint/2010/main" val="431902526"/>
      </p:ext>
    </p:extLst>
  </p:cSld>
  <p:clrMap bg1="lt1" tx1="dk1" bg2="lt2" tx2="dk2" accent1="accent1" accent2="accent2" accent3="accent3" accent4="accent4" accent5="accent5" accent6="accent6" hlink="hlink" folHlink="folHlink"/>
  <p:sldLayoutIdLst>
    <p:sldLayoutId id="2147483700" r:id="rId1"/>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975300" y="2122645"/>
            <a:ext cx="7193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Automating Template Creation</a:t>
            </a:r>
          </a:p>
        </p:txBody>
      </p:sp>
      <p:sp>
        <p:nvSpPr>
          <p:cNvPr id="2" name="Subtitle 1">
            <a:extLst>
              <a:ext uri="{FF2B5EF4-FFF2-40B4-BE49-F238E27FC236}">
                <a16:creationId xmlns:a16="http://schemas.microsoft.com/office/drawing/2014/main" id="{9B2EDBC5-9156-49A1-ABF6-68C891EEEDF5}"/>
              </a:ext>
            </a:extLst>
          </p:cNvPr>
          <p:cNvSpPr>
            <a:spLocks noGrp="1"/>
          </p:cNvSpPr>
          <p:nvPr>
            <p:ph type="subTitle" idx="1"/>
          </p:nvPr>
        </p:nvSpPr>
        <p:spPr>
          <a:xfrm>
            <a:off x="975300" y="3303147"/>
            <a:ext cx="7193400" cy="374700"/>
          </a:xfrm>
        </p:spPr>
        <p:txBody>
          <a:bodyPr/>
          <a:lstStyle/>
          <a:p>
            <a:r>
              <a:rPr lang="en-US" sz="1800" dirty="0">
                <a:effectLst/>
                <a:latin typeface="Calibri Light" panose="020F0302020204030204" pitchFamily="34" charset="0"/>
              </a:rPr>
              <a:t>with Packer, Source Control and CI/CD Pipelines</a:t>
            </a:r>
            <a:endParaRPr lang="en-US" dirty="0"/>
          </a:p>
        </p:txBody>
      </p:sp>
      <p:sp>
        <p:nvSpPr>
          <p:cNvPr id="7" name="TextBox 6">
            <a:extLst>
              <a:ext uri="{FF2B5EF4-FFF2-40B4-BE49-F238E27FC236}">
                <a16:creationId xmlns:a16="http://schemas.microsoft.com/office/drawing/2014/main" id="{70DB2306-70FA-4F41-9D6D-2E4300227CF0}"/>
              </a:ext>
            </a:extLst>
          </p:cNvPr>
          <p:cNvSpPr txBox="1"/>
          <p:nvPr/>
        </p:nvSpPr>
        <p:spPr>
          <a:xfrm>
            <a:off x="4628408" y="4445820"/>
            <a:ext cx="5163786" cy="369332"/>
          </a:xfrm>
          <a:prstGeom prst="rect">
            <a:avLst/>
          </a:prstGeom>
          <a:noFill/>
        </p:spPr>
        <p:txBody>
          <a:bodyPr wrap="square">
            <a:spAutoFit/>
          </a:bodyPr>
          <a:lstStyle/>
          <a:p>
            <a:pPr marL="0" lvl="0" indent="0" algn="l" rtl="0">
              <a:spcBef>
                <a:spcPts val="600"/>
              </a:spcBef>
              <a:spcAft>
                <a:spcPts val="0"/>
              </a:spcAft>
              <a:buClr>
                <a:schemeClr val="dk1"/>
              </a:buClr>
              <a:buSzPts val="1100"/>
              <a:buFont typeface="Arial"/>
              <a:buNone/>
            </a:pPr>
            <a:r>
              <a:rPr lang="en-US" sz="1800" b="1" u="sng" dirty="0">
                <a:solidFill>
                  <a:schemeClr val="bg1">
                    <a:lumMod val="75000"/>
                  </a:schemeClr>
                </a:solidFill>
                <a:latin typeface="Titillium Web Light" panose="020B0604020202020204" charset="0"/>
              </a:rPr>
              <a:t>http://bit.ly/VMUG-Automating-Templates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CD26B-DB1C-4705-82A6-E4D95B0375C4}"/>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72AADE17-B52B-4E7A-9419-711DB28C0C5F}"/>
              </a:ext>
            </a:extLst>
          </p:cNvPr>
          <p:cNvSpPr>
            <a:spLocks noGrp="1"/>
          </p:cNvSpPr>
          <p:nvPr>
            <p:ph type="body" idx="1"/>
          </p:nvPr>
        </p:nvSpPr>
        <p:spPr/>
        <p:txBody>
          <a:bodyPr/>
          <a:lstStyle/>
          <a:p>
            <a:r>
              <a:rPr lang="en-US" dirty="0">
                <a:latin typeface="Titillium Web Light" panose="020B0604020202020204" charset="0"/>
              </a:rPr>
              <a:t>Open-source Infrastructure as Code (</a:t>
            </a:r>
            <a:r>
              <a:rPr lang="en-US" dirty="0" err="1">
                <a:latin typeface="Titillium Web Light" panose="020B0604020202020204" charset="0"/>
              </a:rPr>
              <a:t>IaC</a:t>
            </a:r>
            <a:r>
              <a:rPr lang="en-US" dirty="0">
                <a:latin typeface="Titillium Web Light" panose="020B0604020202020204" charset="0"/>
              </a:rPr>
              <a:t>) tool</a:t>
            </a:r>
          </a:p>
          <a:p>
            <a:r>
              <a:rPr lang="en-US" dirty="0">
                <a:latin typeface="Titillium Web Light" panose="020B0604020202020204" charset="0"/>
              </a:rPr>
              <a:t>Consistent CLI workflow</a:t>
            </a:r>
          </a:p>
          <a:p>
            <a:r>
              <a:rPr lang="en-US" dirty="0" err="1">
                <a:latin typeface="Titillium Web Light" panose="020B0604020202020204" charset="0"/>
              </a:rPr>
              <a:t>Hashicorp</a:t>
            </a:r>
            <a:r>
              <a:rPr lang="en-US" dirty="0">
                <a:latin typeface="Titillium Web Light" panose="020B0604020202020204" charset="0"/>
              </a:rPr>
              <a:t> Configuration Language (HCL2)</a:t>
            </a:r>
          </a:p>
          <a:p>
            <a:r>
              <a:rPr lang="en-US" dirty="0">
                <a:latin typeface="Titillium Web Light" panose="020B0604020202020204" charset="0"/>
              </a:rPr>
              <a:t>Declarative config files</a:t>
            </a:r>
          </a:p>
          <a:p>
            <a:r>
              <a:rPr lang="en-US" dirty="0">
                <a:latin typeface="Titillium Web Light" panose="020B0604020202020204" charset="0"/>
              </a:rPr>
              <a:t>Providers for resource dependencies</a:t>
            </a:r>
          </a:p>
          <a:p>
            <a:r>
              <a:rPr lang="en-US" dirty="0">
                <a:latin typeface="Titillium Web Light" panose="020B0604020202020204" charset="0"/>
              </a:rPr>
              <a:t>State files – resource map</a:t>
            </a:r>
          </a:p>
          <a:p>
            <a:endParaRPr lang="en-US" dirty="0"/>
          </a:p>
        </p:txBody>
      </p:sp>
      <p:sp>
        <p:nvSpPr>
          <p:cNvPr id="2" name="Slide Number Placeholder 1">
            <a:extLst>
              <a:ext uri="{FF2B5EF4-FFF2-40B4-BE49-F238E27FC236}">
                <a16:creationId xmlns:a16="http://schemas.microsoft.com/office/drawing/2014/main" id="{CEFAE5F3-AAAF-4C5E-A69C-2449478505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4031573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ctrTitle" idx="4294967295"/>
          </p:nvPr>
        </p:nvSpPr>
        <p:spPr>
          <a:xfrm>
            <a:off x="685800" y="2116750"/>
            <a:ext cx="3953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solidFill>
                  <a:schemeClr val="lt2"/>
                </a:solidFill>
              </a:rPr>
              <a:t>Demo Time</a:t>
            </a:r>
            <a:endParaRPr sz="6000" dirty="0">
              <a:solidFill>
                <a:schemeClr val="lt2"/>
              </a:solidFill>
            </a:endParaRPr>
          </a:p>
        </p:txBody>
      </p:sp>
      <p:grpSp>
        <p:nvGrpSpPr>
          <p:cNvPr id="133" name="Google Shape;133;p19"/>
          <p:cNvGrpSpPr/>
          <p:nvPr/>
        </p:nvGrpSpPr>
        <p:grpSpPr>
          <a:xfrm>
            <a:off x="4969177" y="651616"/>
            <a:ext cx="2394503" cy="2394487"/>
            <a:chOff x="6643075" y="3664250"/>
            <a:chExt cx="407950" cy="407975"/>
          </a:xfrm>
        </p:grpSpPr>
        <p:sp>
          <p:nvSpPr>
            <p:cNvPr id="134" name="Google Shape;134;p1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19"/>
          <p:cNvGrpSpPr/>
          <p:nvPr/>
        </p:nvGrpSpPr>
        <p:grpSpPr>
          <a:xfrm rot="-587459">
            <a:off x="4828848" y="3357972"/>
            <a:ext cx="984473" cy="984417"/>
            <a:chOff x="576250" y="4319400"/>
            <a:chExt cx="442075" cy="442050"/>
          </a:xfrm>
        </p:grpSpPr>
        <p:sp>
          <p:nvSpPr>
            <p:cNvPr id="137" name="Google Shape;137;p1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9"/>
          <p:cNvSpPr/>
          <p:nvPr/>
        </p:nvSpPr>
        <p:spPr>
          <a:xfrm>
            <a:off x="4396587" y="1204605"/>
            <a:ext cx="374278" cy="35737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2697416">
            <a:off x="6863000" y="3034227"/>
            <a:ext cx="568178" cy="54251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a:off x="7312483" y="2724518"/>
            <a:ext cx="227572" cy="21740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1280228">
            <a:off x="4137279" y="1977773"/>
            <a:ext cx="227539" cy="21739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1121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1" name="Google Shape;311;p35"/>
          <p:cNvSpPr txBox="1">
            <a:spLocks noGrp="1"/>
          </p:cNvSpPr>
          <p:nvPr>
            <p:ph type="ctrTitle" idx="4294967295"/>
          </p:nvPr>
        </p:nvSpPr>
        <p:spPr>
          <a:xfrm>
            <a:off x="3128808" y="369848"/>
            <a:ext cx="4852800" cy="1200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dirty="0">
                <a:solidFill>
                  <a:schemeClr val="accent4"/>
                </a:solidFill>
              </a:rPr>
              <a:t>Thanks!</a:t>
            </a:r>
            <a:endParaRPr sz="9600" dirty="0">
              <a:solidFill>
                <a:schemeClr val="accent4"/>
              </a:solidFill>
            </a:endParaRPr>
          </a:p>
        </p:txBody>
      </p:sp>
      <p:sp>
        <p:nvSpPr>
          <p:cNvPr id="312" name="Google Shape;312;p35"/>
          <p:cNvSpPr txBox="1">
            <a:spLocks noGrp="1"/>
          </p:cNvSpPr>
          <p:nvPr>
            <p:ph type="subTitle" idx="4294967295"/>
          </p:nvPr>
        </p:nvSpPr>
        <p:spPr>
          <a:xfrm>
            <a:off x="3288214" y="1573770"/>
            <a:ext cx="4852800" cy="2349046"/>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dirty="0">
                <a:solidFill>
                  <a:schemeClr val="dk1"/>
                </a:solidFill>
                <a:latin typeface="Titillium Web"/>
                <a:ea typeface="Titillium Web"/>
                <a:cs typeface="Titillium Web"/>
                <a:sym typeface="Titillium Web"/>
              </a:rPr>
              <a:t>More Resources</a:t>
            </a:r>
          </a:p>
          <a:p>
            <a:pPr marL="0" lvl="0" indent="0" algn="l" rtl="0">
              <a:spcBef>
                <a:spcPts val="600"/>
              </a:spcBef>
              <a:spcAft>
                <a:spcPts val="0"/>
              </a:spcAft>
              <a:buNone/>
            </a:pPr>
            <a:r>
              <a:rPr lang="en-US" sz="1800" b="1" u="sng" dirty="0">
                <a:solidFill>
                  <a:schemeClr val="dk1"/>
                </a:solidFill>
                <a:latin typeface="Titillium Web"/>
                <a:ea typeface="Titillium Web"/>
                <a:cs typeface="Titillium Web"/>
                <a:sym typeface="Titillium Web"/>
              </a:rPr>
              <a:t>http://bit.ly/</a:t>
            </a:r>
            <a:r>
              <a:rPr lang="en-US" sz="1800" b="1" u="sng" dirty="0">
                <a:solidFill>
                  <a:schemeClr val="dk1"/>
                </a:solidFill>
              </a:rPr>
              <a:t> VMUG-Automating-Templates</a:t>
            </a:r>
            <a:endParaRPr lang="en-US" sz="1800" b="1" u="sng" dirty="0">
              <a:solidFill>
                <a:schemeClr val="dk1"/>
              </a:solidFill>
              <a:latin typeface="Titillium Web"/>
              <a:ea typeface="Titillium Web"/>
              <a:cs typeface="Titillium Web"/>
              <a:sym typeface="Titillium Web"/>
            </a:endParaRPr>
          </a:p>
          <a:p>
            <a:pPr marL="0" lvl="0" indent="0" algn="l" rtl="0">
              <a:spcBef>
                <a:spcPts val="600"/>
              </a:spcBef>
              <a:spcAft>
                <a:spcPts val="0"/>
              </a:spcAft>
              <a:buNone/>
            </a:pPr>
            <a:endParaRPr lang="en" sz="1800" b="1" dirty="0">
              <a:solidFill>
                <a:schemeClr val="dk1"/>
              </a:solidFill>
              <a:latin typeface="Titillium Web"/>
              <a:ea typeface="Titillium Web"/>
              <a:cs typeface="Titillium Web"/>
              <a:sym typeface="Titillium Web"/>
            </a:endParaRPr>
          </a:p>
          <a:p>
            <a:pPr marL="0" lvl="0" indent="0" algn="l" rtl="0">
              <a:spcBef>
                <a:spcPts val="600"/>
              </a:spcBef>
              <a:spcAft>
                <a:spcPts val="0"/>
              </a:spcAft>
              <a:buNone/>
            </a:pPr>
            <a:r>
              <a:rPr lang="en" sz="1800" b="1" dirty="0">
                <a:solidFill>
                  <a:schemeClr val="dk1"/>
                </a:solidFill>
                <a:latin typeface="Titillium Web"/>
                <a:ea typeface="Titillium Web"/>
                <a:cs typeface="Titillium Web"/>
                <a:sym typeface="Titillium Web"/>
              </a:rPr>
              <a:t>Any questions?</a:t>
            </a:r>
            <a:endParaRPr sz="1800" b="1" dirty="0">
              <a:solidFill>
                <a:schemeClr val="dk1"/>
              </a:solidFill>
              <a:latin typeface="Titillium Web"/>
              <a:ea typeface="Titillium Web"/>
              <a:cs typeface="Titillium Web"/>
              <a:sym typeface="Titillium Web"/>
            </a:endParaRPr>
          </a:p>
          <a:p>
            <a:pPr marL="0" lvl="0" indent="0" algn="l" rtl="0">
              <a:spcBef>
                <a:spcPts val="600"/>
              </a:spcBef>
              <a:spcAft>
                <a:spcPts val="0"/>
              </a:spcAft>
              <a:buNone/>
            </a:pPr>
            <a:r>
              <a:rPr lang="en" sz="1800" dirty="0">
                <a:solidFill>
                  <a:schemeClr val="dk1"/>
                </a:solidFill>
              </a:rPr>
              <a:t>You can find me at @jhoughes &amp;</a:t>
            </a:r>
            <a:br>
              <a:rPr lang="en" sz="1800" dirty="0">
                <a:solidFill>
                  <a:schemeClr val="dk1"/>
                </a:solidFill>
              </a:rPr>
            </a:br>
            <a:r>
              <a:rPr lang="en" sz="1800" dirty="0">
                <a:solidFill>
                  <a:schemeClr val="dk1"/>
                </a:solidFill>
              </a:rPr>
              <a:t>joe@fullstackgeek.net</a:t>
            </a:r>
            <a:endParaRPr sz="1800" dirty="0">
              <a:solidFill>
                <a:schemeClr val="dk1"/>
              </a:solidFill>
            </a:endParaRPr>
          </a:p>
        </p:txBody>
      </p:sp>
      <p:cxnSp>
        <p:nvCxnSpPr>
          <p:cNvPr id="313" name="Google Shape;313;p35"/>
          <p:cNvCxnSpPr/>
          <p:nvPr/>
        </p:nvCxnSpPr>
        <p:spPr>
          <a:xfrm>
            <a:off x="0" y="2571750"/>
            <a:ext cx="1144800" cy="0"/>
          </a:xfrm>
          <a:prstGeom prst="straightConnector1">
            <a:avLst/>
          </a:prstGeom>
          <a:noFill/>
          <a:ln w="9525" cap="flat" cmpd="sng">
            <a:solidFill>
              <a:schemeClr val="accent4"/>
            </a:solidFill>
            <a:prstDash val="solid"/>
            <a:round/>
            <a:headEnd type="none" w="med" len="med"/>
            <a:tailEnd type="none" w="med" len="med"/>
          </a:ln>
        </p:spPr>
      </p:cxnSp>
      <p:sp>
        <p:nvSpPr>
          <p:cNvPr id="314" name="Google Shape;314;p35"/>
          <p:cNvSpPr/>
          <p:nvPr/>
        </p:nvSpPr>
        <p:spPr>
          <a:xfrm>
            <a:off x="1152300" y="1649850"/>
            <a:ext cx="1843800" cy="18438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35"/>
          <p:cNvGrpSpPr/>
          <p:nvPr/>
        </p:nvGrpSpPr>
        <p:grpSpPr>
          <a:xfrm>
            <a:off x="1491429" y="2052012"/>
            <a:ext cx="1165552" cy="1039477"/>
            <a:chOff x="3927500" y="301425"/>
            <a:chExt cx="461550" cy="411625"/>
          </a:xfrm>
        </p:grpSpPr>
        <p:sp>
          <p:nvSpPr>
            <p:cNvPr id="316" name="Google Shape;316;p35"/>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 name="Picture 34">
            <a:extLst>
              <a:ext uri="{FF2B5EF4-FFF2-40B4-BE49-F238E27FC236}">
                <a16:creationId xmlns:a16="http://schemas.microsoft.com/office/drawing/2014/main" id="{3B03666B-250D-4293-828F-A3F222D886D6}"/>
              </a:ext>
            </a:extLst>
          </p:cNvPr>
          <p:cNvPicPr>
            <a:picLocks noChangeAspect="1"/>
          </p:cNvPicPr>
          <p:nvPr/>
        </p:nvPicPr>
        <p:blipFill>
          <a:blip r:embed="rId3"/>
          <a:stretch>
            <a:fillRect/>
          </a:stretch>
        </p:blipFill>
        <p:spPr>
          <a:xfrm>
            <a:off x="7265127" y="2808593"/>
            <a:ext cx="1432962" cy="19190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ctrTitle" idx="4294967295"/>
          </p:nvPr>
        </p:nvSpPr>
        <p:spPr>
          <a:xfrm>
            <a:off x="3265400" y="1394150"/>
            <a:ext cx="4852800" cy="1200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dirty="0">
                <a:solidFill>
                  <a:schemeClr val="accent4"/>
                </a:solidFill>
              </a:rPr>
              <a:t>Howdy!</a:t>
            </a:r>
            <a:endParaRPr sz="9600" dirty="0">
              <a:solidFill>
                <a:schemeClr val="accent4"/>
              </a:solidFill>
            </a:endParaRPr>
          </a:p>
        </p:txBody>
      </p:sp>
      <p:sp>
        <p:nvSpPr>
          <p:cNvPr id="101" name="Google Shape;101;p15"/>
          <p:cNvSpPr txBox="1">
            <a:spLocks noGrp="1"/>
          </p:cNvSpPr>
          <p:nvPr>
            <p:ph type="subTitle" idx="4294967295"/>
          </p:nvPr>
        </p:nvSpPr>
        <p:spPr>
          <a:xfrm>
            <a:off x="3265400" y="2548744"/>
            <a:ext cx="4852800" cy="1200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dirty="0">
                <a:solidFill>
                  <a:schemeClr val="dk1"/>
                </a:solidFill>
                <a:latin typeface="Titillium Web"/>
                <a:ea typeface="Titillium Web"/>
                <a:cs typeface="Titillium Web"/>
                <a:sym typeface="Titillium Web"/>
              </a:rPr>
              <a:t>I’m J</a:t>
            </a:r>
            <a:r>
              <a:rPr lang="en-US" sz="1800" b="1" dirty="0">
                <a:solidFill>
                  <a:schemeClr val="dk1"/>
                </a:solidFill>
                <a:latin typeface="Titillium Web"/>
                <a:ea typeface="Titillium Web"/>
                <a:cs typeface="Titillium Web"/>
                <a:sym typeface="Titillium Web"/>
              </a:rPr>
              <a:t>oe Houghes</a:t>
            </a:r>
            <a:endParaRPr sz="1800" b="1" dirty="0">
              <a:solidFill>
                <a:schemeClr val="dk1"/>
              </a:solidFill>
              <a:latin typeface="Titillium Web"/>
              <a:ea typeface="Titillium Web"/>
              <a:cs typeface="Titillium Web"/>
              <a:sym typeface="Titillium Web"/>
            </a:endParaRPr>
          </a:p>
          <a:p>
            <a:pPr marL="0" lvl="0" indent="0" algn="l" rtl="0">
              <a:spcBef>
                <a:spcPts val="600"/>
              </a:spcBef>
              <a:spcAft>
                <a:spcPts val="0"/>
              </a:spcAft>
              <a:buClr>
                <a:schemeClr val="dk1"/>
              </a:buClr>
              <a:buSzPts val="1100"/>
              <a:buFont typeface="Arial"/>
              <a:buNone/>
            </a:pPr>
            <a:r>
              <a:rPr lang="en" sz="1800" dirty="0">
                <a:solidFill>
                  <a:schemeClr val="dk1"/>
                </a:solidFill>
              </a:rPr>
              <a:t>I am here because I am a VMUG leader &amp; I love to get people engaged and learning. </a:t>
            </a:r>
            <a:endParaRPr sz="1800" dirty="0">
              <a:solidFill>
                <a:schemeClr val="dk1"/>
              </a:solidFill>
            </a:endParaRPr>
          </a:p>
          <a:p>
            <a:pPr marL="0" lvl="0" indent="0" algn="l" rtl="0">
              <a:spcBef>
                <a:spcPts val="600"/>
              </a:spcBef>
              <a:spcAft>
                <a:spcPts val="0"/>
              </a:spcAft>
              <a:buClr>
                <a:schemeClr val="dk1"/>
              </a:buClr>
              <a:buSzPts val="1100"/>
              <a:buFont typeface="Arial"/>
              <a:buNone/>
            </a:pPr>
            <a:r>
              <a:rPr lang="en" sz="1800" dirty="0">
                <a:solidFill>
                  <a:schemeClr val="dk1"/>
                </a:solidFill>
              </a:rPr>
              <a:t>You can find me at @jhoughes or</a:t>
            </a:r>
            <a:br>
              <a:rPr lang="en" sz="1800" dirty="0">
                <a:solidFill>
                  <a:schemeClr val="dk1"/>
                </a:solidFill>
              </a:rPr>
            </a:br>
            <a:r>
              <a:rPr lang="en" sz="1800" u="sng" dirty="0">
                <a:solidFill>
                  <a:schemeClr val="dk1"/>
                </a:solidFill>
              </a:rPr>
              <a:t>fullstackgeek.net</a:t>
            </a:r>
          </a:p>
          <a:p>
            <a:pPr marL="0" lvl="0" indent="0" algn="l" rtl="0">
              <a:spcBef>
                <a:spcPts val="600"/>
              </a:spcBef>
              <a:spcAft>
                <a:spcPts val="0"/>
              </a:spcAft>
              <a:buClr>
                <a:schemeClr val="dk1"/>
              </a:buClr>
              <a:buSzPts val="1100"/>
              <a:buFont typeface="Arial"/>
              <a:buNone/>
            </a:pPr>
            <a:endParaRPr lang="en" sz="1800" b="1" u="sng" dirty="0">
              <a:solidFill>
                <a:schemeClr val="dk1"/>
              </a:solidFill>
            </a:endParaRPr>
          </a:p>
          <a:p>
            <a:pPr marL="0" lvl="0" indent="0" algn="l" rtl="0">
              <a:spcBef>
                <a:spcPts val="600"/>
              </a:spcBef>
              <a:spcAft>
                <a:spcPts val="0"/>
              </a:spcAft>
              <a:buClr>
                <a:schemeClr val="dk1"/>
              </a:buClr>
              <a:buSzPts val="1100"/>
              <a:buFont typeface="Arial"/>
              <a:buNone/>
            </a:pPr>
            <a:r>
              <a:rPr lang="en-US" sz="1800" b="1" u="sng" dirty="0">
                <a:solidFill>
                  <a:schemeClr val="dk1"/>
                </a:solidFill>
              </a:rPr>
              <a:t>http://bit.ly/VMUG-Automating-Templates</a:t>
            </a:r>
          </a:p>
        </p:txBody>
      </p:sp>
      <p:sp>
        <p:nvSpPr>
          <p:cNvPr id="103" name="Google Shape;103;p1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3"/>
                </a:solidFill>
              </a:rPr>
              <a:t>2</a:t>
            </a:fld>
            <a:endParaRPr dirty="0">
              <a:solidFill>
                <a:schemeClr val="accent3"/>
              </a:solidFill>
            </a:endParaRPr>
          </a:p>
        </p:txBody>
      </p:sp>
      <p:cxnSp>
        <p:nvCxnSpPr>
          <p:cNvPr id="104" name="Google Shape;104;p15"/>
          <p:cNvCxnSpPr/>
          <p:nvPr/>
        </p:nvCxnSpPr>
        <p:spPr>
          <a:xfrm>
            <a:off x="0" y="2571750"/>
            <a:ext cx="1144800" cy="0"/>
          </a:xfrm>
          <a:prstGeom prst="straightConnector1">
            <a:avLst/>
          </a:prstGeom>
          <a:noFill/>
          <a:ln w="9525" cap="flat" cmpd="sng">
            <a:solidFill>
              <a:schemeClr val="accent4"/>
            </a:solidFill>
            <a:prstDash val="solid"/>
            <a:round/>
            <a:headEnd type="none" w="med" len="med"/>
            <a:tailEnd type="none" w="med" len="med"/>
          </a:ln>
        </p:spPr>
      </p:cxnSp>
      <p:pic>
        <p:nvPicPr>
          <p:cNvPr id="9" name="Picture 8">
            <a:extLst>
              <a:ext uri="{FF2B5EF4-FFF2-40B4-BE49-F238E27FC236}">
                <a16:creationId xmlns:a16="http://schemas.microsoft.com/office/drawing/2014/main" id="{C449CAE4-C65D-4DAB-B09A-B70A2C70BBB3}"/>
              </a:ext>
            </a:extLst>
          </p:cNvPr>
          <p:cNvPicPr>
            <a:picLocks noChangeAspect="1"/>
          </p:cNvPicPr>
          <p:nvPr/>
        </p:nvPicPr>
        <p:blipFill>
          <a:blip r:embed="rId3"/>
          <a:stretch>
            <a:fillRect/>
          </a:stretch>
        </p:blipFill>
        <p:spPr>
          <a:xfrm>
            <a:off x="1122341" y="1337915"/>
            <a:ext cx="1842614" cy="24676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534A3-7A46-46D3-A70E-D5CA90596D6A}"/>
              </a:ext>
            </a:extLst>
          </p:cNvPr>
          <p:cNvSpPr>
            <a:spLocks noGrp="1"/>
          </p:cNvSpPr>
          <p:nvPr>
            <p:ph type="title"/>
          </p:nvPr>
        </p:nvSpPr>
        <p:spPr/>
        <p:txBody>
          <a:bodyPr/>
          <a:lstStyle/>
          <a:p>
            <a:r>
              <a:rPr lang="en-US" dirty="0"/>
              <a:t>Expectations</a:t>
            </a:r>
          </a:p>
        </p:txBody>
      </p:sp>
      <p:sp>
        <p:nvSpPr>
          <p:cNvPr id="3" name="Text Placeholder 2">
            <a:extLst>
              <a:ext uri="{FF2B5EF4-FFF2-40B4-BE49-F238E27FC236}">
                <a16:creationId xmlns:a16="http://schemas.microsoft.com/office/drawing/2014/main" id="{DCDD5563-85F3-4893-AD4C-F6FB14D8360E}"/>
              </a:ext>
            </a:extLst>
          </p:cNvPr>
          <p:cNvSpPr>
            <a:spLocks noGrp="1"/>
          </p:cNvSpPr>
          <p:nvPr>
            <p:ph type="body" idx="1"/>
          </p:nvPr>
        </p:nvSpPr>
        <p:spPr/>
        <p:txBody>
          <a:bodyPr/>
          <a:lstStyle/>
          <a:p>
            <a:r>
              <a:rPr lang="en-US" dirty="0"/>
              <a:t>Quick run through</a:t>
            </a:r>
          </a:p>
          <a:p>
            <a:r>
              <a:rPr lang="en-US" dirty="0"/>
              <a:t>Basic concepts</a:t>
            </a:r>
          </a:p>
          <a:p>
            <a:r>
              <a:rPr lang="en-US" dirty="0"/>
              <a:t>Explanations, not expertise</a:t>
            </a:r>
          </a:p>
        </p:txBody>
      </p:sp>
      <p:sp>
        <p:nvSpPr>
          <p:cNvPr id="4" name="Slide Number Placeholder 3">
            <a:extLst>
              <a:ext uri="{FF2B5EF4-FFF2-40B4-BE49-F238E27FC236}">
                <a16:creationId xmlns:a16="http://schemas.microsoft.com/office/drawing/2014/main" id="{A88F9EBD-1184-4FED-BECD-BF80CED8EC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2343920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6D767C-CC03-431A-957A-8363E57D7A73}"/>
              </a:ext>
            </a:extLst>
          </p:cNvPr>
          <p:cNvSpPr>
            <a:spLocks noGrp="1"/>
          </p:cNvSpPr>
          <p:nvPr>
            <p:ph type="title"/>
          </p:nvPr>
        </p:nvSpPr>
        <p:spPr/>
        <p:txBody>
          <a:bodyPr/>
          <a:lstStyle/>
          <a:p>
            <a:r>
              <a:rPr lang="en-US" dirty="0"/>
              <a:t>What are we trying to accomplish?</a:t>
            </a:r>
          </a:p>
        </p:txBody>
      </p:sp>
      <p:sp>
        <p:nvSpPr>
          <p:cNvPr id="5" name="Text Placeholder 4">
            <a:extLst>
              <a:ext uri="{FF2B5EF4-FFF2-40B4-BE49-F238E27FC236}">
                <a16:creationId xmlns:a16="http://schemas.microsoft.com/office/drawing/2014/main" id="{92F90BED-530F-4F0E-BE88-8E6F76583EC5}"/>
              </a:ext>
            </a:extLst>
          </p:cNvPr>
          <p:cNvSpPr>
            <a:spLocks noGrp="1"/>
          </p:cNvSpPr>
          <p:nvPr>
            <p:ph type="body" idx="1"/>
          </p:nvPr>
        </p:nvSpPr>
        <p:spPr/>
        <p:txBody>
          <a:bodyPr/>
          <a:lstStyle/>
          <a:p>
            <a:endParaRPr lang="en-US" dirty="0"/>
          </a:p>
          <a:p>
            <a:r>
              <a:rPr lang="en-US" dirty="0"/>
              <a:t>What if we don’t do DevOps or CI/CD?</a:t>
            </a:r>
          </a:p>
          <a:p>
            <a:r>
              <a:rPr lang="en-US" dirty="0"/>
              <a:t>What do we get?</a:t>
            </a:r>
          </a:p>
          <a:p>
            <a:r>
              <a:rPr lang="en-US" dirty="0"/>
              <a:t>Do I need to do this?</a:t>
            </a:r>
          </a:p>
          <a:p>
            <a:r>
              <a:rPr lang="en-US" dirty="0"/>
              <a:t>What’s the point?</a:t>
            </a:r>
          </a:p>
          <a:p>
            <a:endParaRPr lang="en-US" dirty="0"/>
          </a:p>
        </p:txBody>
      </p:sp>
    </p:spTree>
    <p:extLst>
      <p:ext uri="{BB962C8B-B14F-4D97-AF65-F5344CB8AC3E}">
        <p14:creationId xmlns:p14="http://schemas.microsoft.com/office/powerpoint/2010/main" val="411851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418A9F-7B0C-4B3D-B5CB-EC3C3C7057B8}"/>
              </a:ext>
            </a:extLst>
          </p:cNvPr>
          <p:cNvSpPr>
            <a:spLocks noGrp="1"/>
          </p:cNvSpPr>
          <p:nvPr>
            <p:ph type="ctrTitle"/>
          </p:nvPr>
        </p:nvSpPr>
        <p:spPr/>
        <p:txBody>
          <a:bodyPr/>
          <a:lstStyle/>
          <a:p>
            <a:r>
              <a:rPr lang="en-US" dirty="0"/>
              <a:t>Start with a Plan</a:t>
            </a:r>
          </a:p>
        </p:txBody>
      </p:sp>
    </p:spTree>
    <p:extLst>
      <p:ext uri="{BB962C8B-B14F-4D97-AF65-F5344CB8AC3E}">
        <p14:creationId xmlns:p14="http://schemas.microsoft.com/office/powerpoint/2010/main" val="1661204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1B74AB-FB5B-4628-BC30-EC96AC18B072}"/>
              </a:ext>
            </a:extLst>
          </p:cNvPr>
          <p:cNvSpPr>
            <a:spLocks noGrp="1"/>
          </p:cNvSpPr>
          <p:nvPr>
            <p:ph type="title"/>
          </p:nvPr>
        </p:nvSpPr>
        <p:spPr/>
        <p:txBody>
          <a:bodyPr/>
          <a:lstStyle/>
          <a:p>
            <a:r>
              <a:rPr lang="en-US" dirty="0"/>
              <a:t>Define Success at the beginning</a:t>
            </a:r>
          </a:p>
        </p:txBody>
      </p:sp>
      <p:sp>
        <p:nvSpPr>
          <p:cNvPr id="5" name="Text Placeholder 4">
            <a:extLst>
              <a:ext uri="{FF2B5EF4-FFF2-40B4-BE49-F238E27FC236}">
                <a16:creationId xmlns:a16="http://schemas.microsoft.com/office/drawing/2014/main" id="{241B3082-714C-4B3F-8FD9-087DA3FE10A5}"/>
              </a:ext>
            </a:extLst>
          </p:cNvPr>
          <p:cNvSpPr>
            <a:spLocks noGrp="1"/>
          </p:cNvSpPr>
          <p:nvPr>
            <p:ph type="body" idx="1"/>
          </p:nvPr>
        </p:nvSpPr>
        <p:spPr/>
        <p:txBody>
          <a:bodyPr/>
          <a:lstStyle/>
          <a:p>
            <a:r>
              <a:rPr lang="en-US" sz="2400" dirty="0">
                <a:solidFill>
                  <a:schemeClr val="bg1"/>
                </a:solidFill>
              </a:rPr>
              <a:t>Define a Goal - Tasks &amp; measurable results</a:t>
            </a:r>
            <a:endParaRPr lang="ru-RU" sz="2400" dirty="0">
              <a:solidFill>
                <a:schemeClr val="bg1"/>
              </a:solidFill>
            </a:endParaRPr>
          </a:p>
          <a:p>
            <a:endParaRPr lang="en-US" sz="2400" dirty="0">
              <a:solidFill>
                <a:schemeClr val="bg1"/>
              </a:solidFill>
            </a:endParaRPr>
          </a:p>
          <a:p>
            <a:r>
              <a:rPr lang="en-US" sz="2400" dirty="0">
                <a:solidFill>
                  <a:schemeClr val="bg1"/>
                </a:solidFill>
              </a:rPr>
              <a:t>Speed &amp; performance = advantage, not benefit</a:t>
            </a:r>
            <a:endParaRPr lang="ru-RU" sz="2400" dirty="0">
              <a:solidFill>
                <a:schemeClr val="bg1"/>
              </a:solidFill>
            </a:endParaRPr>
          </a:p>
          <a:p>
            <a:endParaRPr lang="en-US" sz="2400" dirty="0">
              <a:solidFill>
                <a:schemeClr val="bg1"/>
              </a:solidFill>
            </a:endParaRPr>
          </a:p>
          <a:p>
            <a:r>
              <a:rPr lang="en-US" sz="2400" dirty="0">
                <a:solidFill>
                  <a:schemeClr val="bg1"/>
                </a:solidFill>
              </a:rPr>
              <a:t>Standardization, validation, efficiencies</a:t>
            </a:r>
            <a:endParaRPr lang="ru-RU" sz="2400" dirty="0">
              <a:solidFill>
                <a:schemeClr val="bg1"/>
              </a:solidFill>
            </a:endParaRPr>
          </a:p>
          <a:p>
            <a:endParaRPr lang="en-US" sz="2400" dirty="0">
              <a:solidFill>
                <a:schemeClr val="bg1"/>
              </a:solidFill>
            </a:endParaRPr>
          </a:p>
          <a:p>
            <a:r>
              <a:rPr lang="en-US" sz="2400" dirty="0">
                <a:solidFill>
                  <a:schemeClr val="bg1"/>
                </a:solidFill>
              </a:rPr>
              <a:t>Small, incremental changes = can be verified (MVP)</a:t>
            </a:r>
            <a:endParaRPr lang="ru-RU" sz="2400" dirty="0">
              <a:solidFill>
                <a:schemeClr val="bg1"/>
              </a:solidFill>
            </a:endParaRPr>
          </a:p>
          <a:p>
            <a:endParaRPr lang="en-US" dirty="0"/>
          </a:p>
        </p:txBody>
      </p:sp>
      <p:pic>
        <p:nvPicPr>
          <p:cNvPr id="6" name="Graphic 5">
            <a:extLst>
              <a:ext uri="{FF2B5EF4-FFF2-40B4-BE49-F238E27FC236}">
                <a16:creationId xmlns:a16="http://schemas.microsoft.com/office/drawing/2014/main" id="{31E47587-1501-40BA-91AE-174920C080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132" y="1495013"/>
            <a:ext cx="525515" cy="506405"/>
          </a:xfrm>
          <a:prstGeom prst="rect">
            <a:avLst/>
          </a:prstGeom>
        </p:spPr>
      </p:pic>
      <p:pic>
        <p:nvPicPr>
          <p:cNvPr id="7" name="Graphic 6">
            <a:extLst>
              <a:ext uri="{FF2B5EF4-FFF2-40B4-BE49-F238E27FC236}">
                <a16:creationId xmlns:a16="http://schemas.microsoft.com/office/drawing/2014/main" id="{38952340-E9B3-4554-B126-46FF5C7952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4247" y="2393070"/>
            <a:ext cx="533400" cy="533400"/>
          </a:xfrm>
          <a:prstGeom prst="rect">
            <a:avLst/>
          </a:prstGeom>
        </p:spPr>
      </p:pic>
      <p:pic>
        <p:nvPicPr>
          <p:cNvPr id="8" name="Graphic 7">
            <a:extLst>
              <a:ext uri="{FF2B5EF4-FFF2-40B4-BE49-F238E27FC236}">
                <a16:creationId xmlns:a16="http://schemas.microsoft.com/office/drawing/2014/main" id="{3A4D9226-BC30-4D16-AE9A-CBCC6FBC8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9998" y="3318122"/>
            <a:ext cx="533400" cy="466725"/>
          </a:xfrm>
          <a:prstGeom prst="rect">
            <a:avLst/>
          </a:prstGeom>
        </p:spPr>
      </p:pic>
      <p:pic>
        <p:nvPicPr>
          <p:cNvPr id="9" name="Graphic 8">
            <a:extLst>
              <a:ext uri="{FF2B5EF4-FFF2-40B4-BE49-F238E27FC236}">
                <a16:creationId xmlns:a16="http://schemas.microsoft.com/office/drawing/2014/main" id="{8CE499F5-96F2-4FFE-830C-51B7D611B0C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4868" y="4176499"/>
            <a:ext cx="525514" cy="544624"/>
          </a:xfrm>
          <a:prstGeom prst="rect">
            <a:avLst/>
          </a:prstGeom>
        </p:spPr>
      </p:pic>
    </p:spTree>
    <p:extLst>
      <p:ext uri="{BB962C8B-B14F-4D97-AF65-F5344CB8AC3E}">
        <p14:creationId xmlns:p14="http://schemas.microsoft.com/office/powerpoint/2010/main" val="1487167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96B05D-722B-48D8-9759-DEE66EB75F6B}"/>
              </a:ext>
            </a:extLst>
          </p:cNvPr>
          <p:cNvSpPr>
            <a:spLocks noGrp="1"/>
          </p:cNvSpPr>
          <p:nvPr>
            <p:ph type="ctrTitle"/>
          </p:nvPr>
        </p:nvSpPr>
        <p:spPr/>
        <p:txBody>
          <a:bodyPr/>
          <a:lstStyle/>
          <a:p>
            <a:r>
              <a:rPr lang="en-US" dirty="0"/>
              <a:t>The Tools</a:t>
            </a:r>
          </a:p>
        </p:txBody>
      </p:sp>
      <p:sp>
        <p:nvSpPr>
          <p:cNvPr id="4" name="Slide Number Placeholder 3">
            <a:extLst>
              <a:ext uri="{FF2B5EF4-FFF2-40B4-BE49-F238E27FC236}">
                <a16:creationId xmlns:a16="http://schemas.microsoft.com/office/drawing/2014/main" id="{AC0A3FA0-AFA5-420A-A65D-0CCB68E8C571}"/>
              </a:ext>
            </a:extLst>
          </p:cNvPr>
          <p:cNvSpPr>
            <a:spLocks noGrp="1"/>
          </p:cNvSpPr>
          <p:nvPr>
            <p:ph type="sldNum" idx="4294967295"/>
          </p:nvPr>
        </p:nvSpPr>
        <p:spPr>
          <a:xfrm>
            <a:off x="8594725" y="4673600"/>
            <a:ext cx="549275" cy="393700"/>
          </a:xfrm>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937101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CD26B-DB1C-4705-82A6-E4D95B0375C4}"/>
              </a:ext>
            </a:extLst>
          </p:cNvPr>
          <p:cNvSpPr>
            <a:spLocks noGrp="1"/>
          </p:cNvSpPr>
          <p:nvPr>
            <p:ph type="title"/>
          </p:nvPr>
        </p:nvSpPr>
        <p:spPr/>
        <p:txBody>
          <a:bodyPr/>
          <a:lstStyle/>
          <a:p>
            <a:r>
              <a:rPr lang="en-US" dirty="0" err="1"/>
              <a:t>Stackstorm</a:t>
            </a:r>
            <a:endParaRPr lang="en-US" dirty="0"/>
          </a:p>
        </p:txBody>
      </p:sp>
      <p:sp>
        <p:nvSpPr>
          <p:cNvPr id="4" name="Text Placeholder 3">
            <a:extLst>
              <a:ext uri="{FF2B5EF4-FFF2-40B4-BE49-F238E27FC236}">
                <a16:creationId xmlns:a16="http://schemas.microsoft.com/office/drawing/2014/main" id="{72AADE17-B52B-4E7A-9419-711DB28C0C5F}"/>
              </a:ext>
            </a:extLst>
          </p:cNvPr>
          <p:cNvSpPr>
            <a:spLocks noGrp="1"/>
          </p:cNvSpPr>
          <p:nvPr>
            <p:ph type="body" idx="1"/>
          </p:nvPr>
        </p:nvSpPr>
        <p:spPr/>
        <p:txBody>
          <a:bodyPr/>
          <a:lstStyle/>
          <a:p>
            <a:r>
              <a:rPr lang="en-US" dirty="0">
                <a:latin typeface="Titillium Web Light" panose="020B0604020202020204" charset="0"/>
              </a:rPr>
              <a:t>Robust open-source automation engine</a:t>
            </a:r>
          </a:p>
          <a:p>
            <a:r>
              <a:rPr lang="en-US" dirty="0">
                <a:latin typeface="Titillium Web Light" panose="020B0604020202020204" charset="0"/>
              </a:rPr>
              <a:t>“If This, Then That” – easy logic</a:t>
            </a:r>
          </a:p>
          <a:p>
            <a:r>
              <a:rPr lang="en-US" dirty="0">
                <a:latin typeface="Titillium Web Light" panose="020B0604020202020204" charset="0"/>
              </a:rPr>
              <a:t>Event-driven automation</a:t>
            </a:r>
          </a:p>
          <a:p>
            <a:r>
              <a:rPr lang="en-US" dirty="0">
                <a:latin typeface="Titillium Web Light" panose="020B0604020202020204" charset="0"/>
              </a:rPr>
              <a:t>Sensors, triggers, actions, rules</a:t>
            </a:r>
          </a:p>
          <a:p>
            <a:r>
              <a:rPr lang="en-US" dirty="0">
                <a:latin typeface="Titillium Web Light" panose="020B0604020202020204" charset="0"/>
              </a:rPr>
              <a:t>Workflows, packs</a:t>
            </a:r>
          </a:p>
          <a:p>
            <a:r>
              <a:rPr lang="en-US" dirty="0">
                <a:latin typeface="Titillium Web Light" panose="020B0604020202020204" charset="0"/>
              </a:rPr>
              <a:t>Audits</a:t>
            </a:r>
          </a:p>
          <a:p>
            <a:endParaRPr lang="en-US" dirty="0"/>
          </a:p>
        </p:txBody>
      </p:sp>
      <p:sp>
        <p:nvSpPr>
          <p:cNvPr id="2" name="Slide Number Placeholder 1">
            <a:extLst>
              <a:ext uri="{FF2B5EF4-FFF2-40B4-BE49-F238E27FC236}">
                <a16:creationId xmlns:a16="http://schemas.microsoft.com/office/drawing/2014/main" id="{CEFAE5F3-AAAF-4C5E-A69C-2449478505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873083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CD26B-DB1C-4705-82A6-E4D95B0375C4}"/>
              </a:ext>
            </a:extLst>
          </p:cNvPr>
          <p:cNvSpPr>
            <a:spLocks noGrp="1"/>
          </p:cNvSpPr>
          <p:nvPr>
            <p:ph type="title"/>
          </p:nvPr>
        </p:nvSpPr>
        <p:spPr/>
        <p:txBody>
          <a:bodyPr/>
          <a:lstStyle/>
          <a:p>
            <a:r>
              <a:rPr lang="en-US" dirty="0"/>
              <a:t>Packer</a:t>
            </a:r>
          </a:p>
        </p:txBody>
      </p:sp>
      <p:sp>
        <p:nvSpPr>
          <p:cNvPr id="4" name="Text Placeholder 3">
            <a:extLst>
              <a:ext uri="{FF2B5EF4-FFF2-40B4-BE49-F238E27FC236}">
                <a16:creationId xmlns:a16="http://schemas.microsoft.com/office/drawing/2014/main" id="{72AADE17-B52B-4E7A-9419-711DB28C0C5F}"/>
              </a:ext>
            </a:extLst>
          </p:cNvPr>
          <p:cNvSpPr>
            <a:spLocks noGrp="1"/>
          </p:cNvSpPr>
          <p:nvPr>
            <p:ph type="body" idx="1"/>
          </p:nvPr>
        </p:nvSpPr>
        <p:spPr/>
        <p:txBody>
          <a:bodyPr/>
          <a:lstStyle/>
          <a:p>
            <a:r>
              <a:rPr lang="en-US" dirty="0">
                <a:latin typeface="Titillium Web Light" panose="020B0604020202020204" charset="0"/>
              </a:rPr>
              <a:t>Open-source Infrastructure as Code (</a:t>
            </a:r>
            <a:r>
              <a:rPr lang="en-US" dirty="0" err="1">
                <a:latin typeface="Titillium Web Light" panose="020B0604020202020204" charset="0"/>
              </a:rPr>
              <a:t>IaC</a:t>
            </a:r>
            <a:r>
              <a:rPr lang="en-US" dirty="0">
                <a:latin typeface="Titillium Web Light" panose="020B0604020202020204" charset="0"/>
              </a:rPr>
              <a:t>) tool</a:t>
            </a:r>
          </a:p>
          <a:p>
            <a:r>
              <a:rPr lang="en-US" dirty="0">
                <a:latin typeface="Titillium Web Light" panose="020B0604020202020204" charset="0"/>
              </a:rPr>
              <a:t>Building of automated machine images</a:t>
            </a:r>
          </a:p>
          <a:p>
            <a:r>
              <a:rPr lang="en-US" dirty="0" err="1">
                <a:latin typeface="Titillium Web Light" panose="020B0604020202020204" charset="0"/>
              </a:rPr>
              <a:t>Hashicorp</a:t>
            </a:r>
            <a:r>
              <a:rPr lang="en-US" dirty="0">
                <a:latin typeface="Titillium Web Light" panose="020B0604020202020204" charset="0"/>
              </a:rPr>
              <a:t> Configuration Language (HCL2)</a:t>
            </a:r>
          </a:p>
          <a:p>
            <a:r>
              <a:rPr lang="en-US" dirty="0">
                <a:latin typeface="Titillium Web Light" panose="020B0604020202020204" charset="0"/>
              </a:rPr>
              <a:t>Multiple platform builds from config</a:t>
            </a:r>
          </a:p>
          <a:p>
            <a:r>
              <a:rPr lang="en-US" dirty="0">
                <a:latin typeface="Titillium Web Light" panose="020B0604020202020204" charset="0"/>
              </a:rPr>
              <a:t>Variable files – automatic &amp; defined</a:t>
            </a:r>
          </a:p>
          <a:p>
            <a:endParaRPr lang="en-US" dirty="0"/>
          </a:p>
        </p:txBody>
      </p:sp>
      <p:sp>
        <p:nvSpPr>
          <p:cNvPr id="2" name="Slide Number Placeholder 1">
            <a:extLst>
              <a:ext uri="{FF2B5EF4-FFF2-40B4-BE49-F238E27FC236}">
                <a16:creationId xmlns:a16="http://schemas.microsoft.com/office/drawing/2014/main" id="{CEFAE5F3-AAAF-4C5E-A69C-2449478505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406544998"/>
      </p:ext>
    </p:extLst>
  </p:cSld>
  <p:clrMapOvr>
    <a:masterClrMapping/>
  </p:clrMapOvr>
</p:sld>
</file>

<file path=ppt/theme/theme1.xml><?xml version="1.0" encoding="utf-8"?>
<a:theme xmlns:a="http://schemas.openxmlformats.org/drawingml/2006/main" name="Juno template">
  <a:themeElements>
    <a:clrScheme name="Custom 347">
      <a:dk1>
        <a:srgbClr val="08303F"/>
      </a:dk1>
      <a:lt1>
        <a:srgbClr val="FFFFFF"/>
      </a:lt1>
      <a:dk2>
        <a:srgbClr val="738188"/>
      </a:dk2>
      <a:lt2>
        <a:srgbClr val="D6FFCF"/>
      </a:lt2>
      <a:accent1>
        <a:srgbClr val="08303F"/>
      </a:accent1>
      <a:accent2>
        <a:srgbClr val="145C6B"/>
      </a:accent2>
      <a:accent3>
        <a:srgbClr val="17727E"/>
      </a:accent3>
      <a:accent4>
        <a:srgbClr val="198D8C"/>
      </a:accent4>
      <a:accent5>
        <a:srgbClr val="60B4AC"/>
      </a:accent5>
      <a:accent6>
        <a:srgbClr val="A1D3B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neral slides">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1167</TotalTime>
  <Words>937</Words>
  <Application>Microsoft Office PowerPoint</Application>
  <PresentationFormat>On-screen Show (16:9)</PresentationFormat>
  <Paragraphs>94</Paragraphs>
  <Slides>12</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Tahoma</vt:lpstr>
      <vt:lpstr>Calibri</vt:lpstr>
      <vt:lpstr>Calibri Light</vt:lpstr>
      <vt:lpstr>Titillium Web Light</vt:lpstr>
      <vt:lpstr>Quantico</vt:lpstr>
      <vt:lpstr>Titillium Web</vt:lpstr>
      <vt:lpstr>Juno template</vt:lpstr>
      <vt:lpstr>General slides</vt:lpstr>
      <vt:lpstr>Automating Template Creation</vt:lpstr>
      <vt:lpstr>Howdy!</vt:lpstr>
      <vt:lpstr>Expectations</vt:lpstr>
      <vt:lpstr>What are we trying to accomplish?</vt:lpstr>
      <vt:lpstr>Start with a Plan</vt:lpstr>
      <vt:lpstr>Define Success at the beginning</vt:lpstr>
      <vt:lpstr>The Tools</vt:lpstr>
      <vt:lpstr>Stackstorm</vt:lpstr>
      <vt:lpstr>Packer</vt:lpstr>
      <vt:lpstr>Terraform</vt:lpstr>
      <vt:lpstr>Demo Time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VMs to Kubernetes</dc:title>
  <dc:creator>Joseph Houghes</dc:creator>
  <cp:lastModifiedBy>Joe Houghes</cp:lastModifiedBy>
  <cp:revision>19</cp:revision>
  <dcterms:modified xsi:type="dcterms:W3CDTF">2021-05-12T21:36:03Z</dcterms:modified>
</cp:coreProperties>
</file>